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6858000" cx="12192000"/>
  <p:notesSz cx="6858000" cy="9144000"/>
  <p:embeddedFontLst>
    <p:embeddedFont>
      <p:font typeface="Do Hyeon"/>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g/vBixTFf/uynqLmzrWS486UKu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DoHyeon-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f2760eda4_1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ko-KR"/>
              <a:t>Spring Cloud Config는 MSA 서비스에서 설정 정보를 관리하기 위함인데, 저는 Spring으로 마이크로 서비스들을 구성하기 때문에 application.yml 파일들이 다 모여져 있는 서버입니다.</a:t>
            </a:r>
            <a:endParaRPr/>
          </a:p>
          <a:p>
            <a:pPr indent="0" lvl="0" marL="0" rtl="0" algn="l">
              <a:lnSpc>
                <a:spcPct val="115000"/>
              </a:lnSpc>
              <a:spcBef>
                <a:spcPts val="1200"/>
              </a:spcBef>
              <a:spcAft>
                <a:spcPts val="0"/>
              </a:spcAft>
              <a:buClr>
                <a:schemeClr val="dk1"/>
              </a:buClr>
              <a:buSzPts val="1100"/>
              <a:buFont typeface="Arial"/>
              <a:buNone/>
            </a:pPr>
            <a:r>
              <a:rPr lang="ko-KR"/>
              <a:t>Spring Cloud Config를 사용하게되면 하나의 중앙화된 저장소에서 구성요소 관리가 가능해지고, 서비스를 다시 빌드하지 않고 바로 적용가능하기 때문에 편리합니다.</a:t>
            </a:r>
            <a:endParaRPr/>
          </a:p>
          <a:p>
            <a:pPr indent="0" lvl="0" marL="0" rtl="0" algn="l">
              <a:lnSpc>
                <a:spcPct val="115000"/>
              </a:lnSpc>
              <a:spcBef>
                <a:spcPts val="1200"/>
              </a:spcBef>
              <a:spcAft>
                <a:spcPts val="0"/>
              </a:spcAft>
              <a:buClr>
                <a:schemeClr val="dk1"/>
              </a:buClr>
              <a:buSzPts val="1100"/>
              <a:buFont typeface="Arial"/>
              <a:buNone/>
            </a:pPr>
            <a:r>
              <a:rPr lang="ko-KR"/>
              <a:t>Config Server를 사용하기 위해서 Config Server가 변동이 되면 해당 Config Server를 등록하고 있는 Microservice의 설정들을 업데이트해야 하는데 여기에는 몇가지 방법이 있습니다.</a:t>
            </a:r>
            <a:endParaRPr/>
          </a:p>
          <a:p>
            <a:pPr indent="0" lvl="0" marL="0" rtl="0" algn="l">
              <a:lnSpc>
                <a:spcPct val="115000"/>
              </a:lnSpc>
              <a:spcBef>
                <a:spcPts val="1200"/>
              </a:spcBef>
              <a:spcAft>
                <a:spcPts val="0"/>
              </a:spcAft>
              <a:buClr>
                <a:schemeClr val="dk1"/>
              </a:buClr>
              <a:buSzPts val="1100"/>
              <a:buFont typeface="Arial"/>
              <a:buNone/>
            </a:pPr>
            <a:r>
              <a:rPr lang="ko-KR"/>
              <a:t>먼저 Config Server를 다시 재기동 하거나 Spring의 Actuator Refresh로 HTTP Request를 보내는 방법이 있는데, 두 방법 모두 불편하고 application server가 늘어날수록 불편해집니다.</a:t>
            </a:r>
            <a:endParaRPr/>
          </a:p>
          <a:p>
            <a:pPr indent="0" lvl="0" marL="0" rtl="0" algn="l">
              <a:lnSpc>
                <a:spcPct val="115000"/>
              </a:lnSpc>
              <a:spcBef>
                <a:spcPts val="1200"/>
              </a:spcBef>
              <a:spcAft>
                <a:spcPts val="0"/>
              </a:spcAft>
              <a:buClr>
                <a:schemeClr val="dk1"/>
              </a:buClr>
              <a:buSzPts val="1100"/>
              <a:buFont typeface="Arial"/>
              <a:buNone/>
            </a:pPr>
            <a:r>
              <a:rPr lang="ko-KR"/>
              <a:t>그래서 Spring Cloud Bus를 사용하였는데, Spring Cloud Bus는 메시지 브로커와 연동해서 상태나 구성에 대한 변경 사항을 연결된 노드에게 전달하는 BroadCast 방식을 이용해서 설정들을 업데이트 할 수 있습니다.</a:t>
            </a:r>
            <a:endParaRPr/>
          </a:p>
          <a:p>
            <a:pPr indent="0" lvl="0" marL="0" rtl="0" algn="l">
              <a:lnSpc>
                <a:spcPct val="115000"/>
              </a:lnSpc>
              <a:spcBef>
                <a:spcPts val="1200"/>
              </a:spcBef>
              <a:spcAft>
                <a:spcPts val="0"/>
              </a:spcAft>
              <a:buClr>
                <a:schemeClr val="dk1"/>
              </a:buClr>
              <a:buSzPts val="1100"/>
              <a:buFont typeface="Arial"/>
              <a:buNone/>
            </a:pPr>
            <a:r>
              <a:rPr lang="ko-KR"/>
              <a:t>AMQP에서 대표적으로 RabbitMQ와 Kafka가 있는데 여기서 Config Server Data Sync로 사용한 이유는 서비스가 확장되더라도 설정 파일은 대용량 데이터가 아니고, 작은 데이터를 안전하게 전달하는 것을 RabbitMQ가 보장해주기 때문에 경량 브로커 메시지로 유리한 RabbitMQ를 사용하였습니다.</a:t>
            </a:r>
            <a:endParaRPr/>
          </a:p>
          <a:p>
            <a:pPr indent="0" lvl="0" marL="0" rtl="0" algn="l">
              <a:lnSpc>
                <a:spcPct val="115000"/>
              </a:lnSpc>
              <a:spcBef>
                <a:spcPts val="1200"/>
              </a:spcBef>
              <a:spcAft>
                <a:spcPts val="0"/>
              </a:spcAft>
              <a:buClr>
                <a:schemeClr val="dk1"/>
              </a:buClr>
              <a:buSzPts val="1100"/>
              <a:buFont typeface="Arial"/>
              <a:buNone/>
            </a:pPr>
            <a:r>
              <a:rPr lang="ko-KR"/>
              <a:t>그리고 사용하는게 Kafka 보다 간단하여서 사용하게 되었습니다.</a:t>
            </a:r>
            <a:endParaRPr/>
          </a:p>
          <a:p>
            <a:pPr indent="0" lvl="0" marL="0" rtl="0" algn="l">
              <a:lnSpc>
                <a:spcPct val="100000"/>
              </a:lnSpc>
              <a:spcBef>
                <a:spcPts val="1200"/>
              </a:spcBef>
              <a:spcAft>
                <a:spcPts val="0"/>
              </a:spcAft>
              <a:buSzPts val="1400"/>
              <a:buNone/>
            </a:pPr>
            <a:r>
              <a:t/>
            </a:r>
            <a:endParaRPr/>
          </a:p>
        </p:txBody>
      </p:sp>
      <p:sp>
        <p:nvSpPr>
          <p:cNvPr id="196" name="Google Shape;196;g2bf2760eda4_1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bf2760eda4_1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Font typeface="Do Hyeon"/>
              <a:buChar char="-"/>
            </a:pPr>
            <a:r>
              <a:rPr lang="ko-KR" sz="1400">
                <a:latin typeface="Do Hyeon"/>
                <a:ea typeface="Do Hyeon"/>
                <a:cs typeface="Do Hyeon"/>
                <a:sym typeface="Do Hyeon"/>
              </a:rPr>
              <a:t>예를 들어서, user-service에서 데이터베이스를 연결할 때 username과 password가 유출되지 않도록, 데이터 소스 부분을 Config Server로 이동합니다.</a:t>
            </a:r>
            <a:endParaRPr sz="1400">
              <a:latin typeface="Do Hyeon"/>
              <a:ea typeface="Do Hyeon"/>
              <a:cs typeface="Do Hyeon"/>
              <a:sym typeface="Do Hyeon"/>
            </a:endParaRPr>
          </a:p>
          <a:p>
            <a:pPr indent="0" lvl="0" marL="0" rtl="0" algn="l">
              <a:spcBef>
                <a:spcPts val="0"/>
              </a:spcBef>
              <a:spcAft>
                <a:spcPts val="0"/>
              </a:spcAft>
              <a:buNone/>
            </a:pPr>
            <a:r>
              <a:t/>
            </a:r>
            <a:endParaRPr sz="1400">
              <a:latin typeface="Do Hyeon"/>
              <a:ea typeface="Do Hyeon"/>
              <a:cs typeface="Do Hyeon"/>
              <a:sym typeface="Do Hyeon"/>
            </a:endParaRPr>
          </a:p>
          <a:p>
            <a:pPr indent="0" lvl="0" marL="0" rtl="0" algn="l">
              <a:spcBef>
                <a:spcPts val="0"/>
              </a:spcBef>
              <a:spcAft>
                <a:spcPts val="0"/>
              </a:spcAft>
              <a:buNone/>
            </a:pPr>
            <a:r>
              <a:t/>
            </a:r>
            <a:endParaRPr sz="1400">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sz="1400">
                <a:latin typeface="Do Hyeon"/>
                <a:ea typeface="Do Hyeon"/>
                <a:cs typeface="Do Hyeon"/>
                <a:sym typeface="Do Hyeon"/>
              </a:rPr>
              <a:t>암호화는 비대칭키를 이용하여 암호화 하고, public key, private key, 인증서 파일을 저장해둡니다.</a:t>
            </a:r>
            <a:endParaRPr sz="1400">
              <a:latin typeface="Do Hyeon"/>
              <a:ea typeface="Do Hyeon"/>
              <a:cs typeface="Do Hyeon"/>
              <a:sym typeface="Do Hyeon"/>
            </a:endParaRPr>
          </a:p>
          <a:p>
            <a:pPr indent="-317500" lvl="1" marL="914400" rtl="0" algn="l">
              <a:spcBef>
                <a:spcPts val="0"/>
              </a:spcBef>
              <a:spcAft>
                <a:spcPts val="0"/>
              </a:spcAft>
              <a:buSzPts val="1400"/>
              <a:buFont typeface="Do Hyeon"/>
              <a:buChar char="-"/>
            </a:pPr>
            <a:r>
              <a:rPr lang="ko-KR" sz="1400">
                <a:latin typeface="Do Hyeon"/>
                <a:ea typeface="Do Hyeon"/>
                <a:cs typeface="Do Hyeon"/>
                <a:sym typeface="Do Hyeon"/>
              </a:rPr>
              <a:t>암호같은 것들은 비대칭키를 이용해 encrypt한 값을 config-server에 저장해둡니다.</a:t>
            </a:r>
            <a:endParaRPr sz="1400">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Char char="-"/>
            </a:pPr>
            <a:r>
              <a:rPr lang="ko-KR" sz="1400">
                <a:latin typeface="Do Hyeon"/>
                <a:ea typeface="Do Hyeon"/>
                <a:cs typeface="Do Hyeon"/>
                <a:sym typeface="Do Hyeon"/>
              </a:rPr>
              <a:t>config server에 해당 파일이 위치한 곳을 등록하여서 사용할 수 있게 합니다.</a:t>
            </a:r>
            <a:endParaRPr sz="1400">
              <a:latin typeface="Do Hyeon"/>
              <a:ea typeface="Do Hyeon"/>
              <a:cs typeface="Do Hyeon"/>
              <a:sym typeface="Do Hyeon"/>
            </a:endParaRPr>
          </a:p>
          <a:p>
            <a:pPr indent="0" lvl="0" marL="0" rtl="0" algn="l">
              <a:spcBef>
                <a:spcPts val="0"/>
              </a:spcBef>
              <a:spcAft>
                <a:spcPts val="0"/>
              </a:spcAft>
              <a:buNone/>
            </a:pPr>
            <a:r>
              <a:t/>
            </a:r>
            <a:endParaRPr sz="1400">
              <a:latin typeface="Do Hyeon"/>
              <a:ea typeface="Do Hyeon"/>
              <a:cs typeface="Do Hyeon"/>
              <a:sym typeface="Do Hyeon"/>
            </a:endParaRPr>
          </a:p>
          <a:p>
            <a:pPr indent="-317500" lvl="0" marL="457200" rtl="0" algn="l">
              <a:spcBef>
                <a:spcPts val="0"/>
              </a:spcBef>
              <a:spcAft>
                <a:spcPts val="0"/>
              </a:spcAft>
              <a:buSzPts val="1400"/>
              <a:buFont typeface="Do Hyeon"/>
              <a:buChar char="-"/>
            </a:pPr>
            <a:r>
              <a:rPr lang="ko-KR" sz="1400">
                <a:latin typeface="Do Hyeon"/>
                <a:ea typeface="Do Hyeon"/>
                <a:cs typeface="Do Hyeon"/>
                <a:sym typeface="Do Hyeon"/>
              </a:rPr>
              <a:t>그래서 결과적으로 마이크로서비스가 config-server에서 설정 값을 읽어올 때는 decoding이 된 값을 읽어서 사용할 수 있도록 합니다.</a:t>
            </a:r>
            <a:endParaRPr sz="1400">
              <a:latin typeface="Do Hyeon"/>
              <a:ea typeface="Do Hyeon"/>
              <a:cs typeface="Do Hyeon"/>
              <a:sym typeface="Do Hyeon"/>
            </a:endParaRPr>
          </a:p>
          <a:p>
            <a:pPr indent="0" lvl="0" marL="0" rtl="0" algn="l">
              <a:spcBef>
                <a:spcPts val="0"/>
              </a:spcBef>
              <a:spcAft>
                <a:spcPts val="0"/>
              </a:spcAft>
              <a:buNone/>
            </a:pPr>
            <a:r>
              <a:t/>
            </a:r>
            <a:endParaRPr sz="1400">
              <a:latin typeface="Do Hyeon"/>
              <a:ea typeface="Do Hyeon"/>
              <a:cs typeface="Do Hyeon"/>
              <a:sym typeface="Do Hyeon"/>
            </a:endParaRPr>
          </a:p>
          <a:p>
            <a:pPr indent="-317500" lvl="0" marL="457200" rtl="0" algn="l">
              <a:spcBef>
                <a:spcPts val="0"/>
              </a:spcBef>
              <a:spcAft>
                <a:spcPts val="0"/>
              </a:spcAft>
              <a:buSzPts val="1400"/>
              <a:buFont typeface="Do Hyeon"/>
              <a:buChar char="-"/>
            </a:pPr>
            <a:r>
              <a:rPr lang="ko-KR" sz="1400">
                <a:latin typeface="Do Hyeon"/>
                <a:ea typeface="Do Hyeon"/>
                <a:cs typeface="Do Hyeon"/>
                <a:sym typeface="Do Hyeon"/>
              </a:rPr>
              <a:t>암호화는 JWT 토큰을 사용할 때 secret key와 각 마이크로서비스가 사용하는 데이터베이스 비밀번호와 url을 암호화할 예정입니다.</a:t>
            </a:r>
            <a:endParaRPr sz="1400">
              <a:latin typeface="Do Hyeon"/>
              <a:ea typeface="Do Hyeon"/>
              <a:cs typeface="Do Hyeon"/>
              <a:sym typeface="Do Hyeon"/>
            </a:endParaRPr>
          </a:p>
        </p:txBody>
      </p:sp>
      <p:sp>
        <p:nvSpPr>
          <p:cNvPr id="205" name="Google Shape;205;g2bf2760eda4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f2760eda4_1_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Configuration-server</a:t>
            </a:r>
            <a:r>
              <a:rPr lang="ko-KR"/>
              <a:t>에 변경 요청 사항이 들어오게 되면 RabbitMQ에다가 변경 사항이 있다고 알려주고, 그럼 RabbitMQ가 등록되어진 또 다른 마이크로서비스에다가 그 정보를 일괄적으로 push 해주게 됩니다.</a:t>
            </a:r>
            <a:endParaRPr/>
          </a:p>
        </p:txBody>
      </p:sp>
      <p:sp>
        <p:nvSpPr>
          <p:cNvPr id="216" name="Google Shape;216;g2bf2760eda4_1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f2760eda4_1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ko-KR" sz="1400">
                <a:latin typeface="Do Hyeon"/>
                <a:ea typeface="Do Hyeon"/>
                <a:cs typeface="Do Hyeon"/>
                <a:sym typeface="Do Hyeon"/>
              </a:rPr>
              <a:t>마이크로서비스들끼리 통신할 때, RestTemplate을 사용하는 방법과 FeignClient를 사용하는 방법이 있습니다. </a:t>
            </a:r>
            <a:endParaRPr sz="1400">
              <a:latin typeface="Do Hyeon"/>
              <a:ea typeface="Do Hyeon"/>
              <a:cs typeface="Do Hyeon"/>
              <a:sym typeface="Do Hyeon"/>
            </a:endParaRPr>
          </a:p>
          <a:p>
            <a:pPr indent="0" lvl="0" marL="0" rtl="0" algn="l">
              <a:spcBef>
                <a:spcPts val="0"/>
              </a:spcBef>
              <a:spcAft>
                <a:spcPts val="0"/>
              </a:spcAft>
              <a:buSzPts val="1100"/>
              <a:buNone/>
            </a:pPr>
            <a:r>
              <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HTTP 요청을 통해서 다른 서비스 API를 호출하기 위해 사용</a:t>
            </a:r>
            <a:r>
              <a:rPr lang="ko-KR" sz="1400">
                <a:latin typeface="Do Hyeon"/>
                <a:ea typeface="Do Hyeon"/>
                <a:cs typeface="Do Hyeon"/>
                <a:sym typeface="Do Hyeon"/>
              </a:rPr>
              <a:t>해봤던 건 </a:t>
            </a:r>
            <a:r>
              <a:rPr lang="ko-KR" sz="1400">
                <a:latin typeface="Do Hyeon"/>
                <a:ea typeface="Do Hyeon"/>
                <a:cs typeface="Do Hyeon"/>
                <a:sym typeface="Do Hyeon"/>
              </a:rPr>
              <a:t>RestTemplate이기 때문에 훨씬 익숙하다는 장점이 있습니다.</a:t>
            </a:r>
            <a:endParaRPr sz="1400">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t/>
            </a:r>
            <a:endParaRPr sz="1400">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rPr lang="ko-KR" sz="1400">
                <a:latin typeface="Do Hyeon"/>
                <a:ea typeface="Do Hyeon"/>
                <a:cs typeface="Do Hyeon"/>
                <a:sym typeface="Do Hyeon"/>
              </a:rPr>
              <a:t>Feign Client의 장점으로는 </a:t>
            </a:r>
            <a:br>
              <a:rPr lang="ko-KR" sz="1400">
                <a:latin typeface="Do Hyeon"/>
                <a:ea typeface="Do Hyeon"/>
                <a:cs typeface="Do Hyeon"/>
                <a:sym typeface="Do Hyeon"/>
              </a:rPr>
            </a:br>
            <a:endParaRPr sz="1400">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AutoNum type="arabicPeriod"/>
            </a:pPr>
            <a:r>
              <a:rPr lang="ko-KR" sz="1400">
                <a:latin typeface="Do Hyeon"/>
                <a:ea typeface="Do Hyeon"/>
                <a:cs typeface="Do Hyeon"/>
                <a:sym typeface="Do Hyeon"/>
              </a:rPr>
              <a:t>RestTemplate과 달리, 직접적인 마이크로서비스의 주소나 포트 번호 없이 마이크로서비스 이름만 등록해두면 호출할 수 있고,</a:t>
            </a:r>
            <a:br>
              <a:rPr lang="ko-KR" sz="1400">
                <a:latin typeface="Do Hyeon"/>
                <a:ea typeface="Do Hyeon"/>
                <a:cs typeface="Do Hyeon"/>
                <a:sym typeface="Do Hyeon"/>
              </a:rPr>
            </a:br>
            <a:endParaRPr sz="1400">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AutoNum type="arabicPeriod"/>
            </a:pPr>
            <a:r>
              <a:rPr lang="ko-KR" sz="1400">
                <a:latin typeface="Do Hyeon"/>
                <a:ea typeface="Do Hyeon"/>
                <a:cs typeface="Do Hyeon"/>
                <a:sym typeface="Do Hyeon"/>
              </a:rPr>
              <a:t>호출하려는 타겟이 되는 마이크로서비스의 특정한 메소드가 타겟이기 때문에 RestTemplate보다 직관적이고 간단합니다.</a:t>
            </a:r>
            <a:br>
              <a:rPr lang="ko-KR" sz="1400">
                <a:latin typeface="Do Hyeon"/>
                <a:ea typeface="Do Hyeon"/>
                <a:cs typeface="Do Hyeon"/>
                <a:sym typeface="Do Hyeon"/>
              </a:rPr>
            </a:br>
            <a:endParaRPr sz="1400">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AutoNum type="arabicPeriod"/>
            </a:pPr>
            <a:r>
              <a:rPr lang="ko-KR" sz="1400">
                <a:latin typeface="Do Hyeon"/>
                <a:ea typeface="Do Hyeon"/>
                <a:cs typeface="Do Hyeon"/>
                <a:sym typeface="Do Hyeon"/>
              </a:rPr>
              <a:t>또한 Feign Client는 Load Balanced 기능도 제공합니다. RestTempalte도 Load Balanced 기능을 제공하긴 하는데, 사용할 때마다 어노테이션을 일일이 기입해줘야 합니다.</a:t>
            </a:r>
            <a:endParaRPr sz="1400">
              <a:latin typeface="Do Hyeon"/>
              <a:ea typeface="Do Hyeon"/>
              <a:cs typeface="Do Hyeon"/>
              <a:sym typeface="Do Hyeon"/>
            </a:endParaRPr>
          </a:p>
          <a:p>
            <a:pPr indent="0" lvl="0" marL="0" rtl="0" algn="l">
              <a:spcBef>
                <a:spcPts val="0"/>
              </a:spcBef>
              <a:spcAft>
                <a:spcPts val="0"/>
              </a:spcAft>
              <a:buNone/>
            </a:pPr>
            <a:r>
              <a:t/>
            </a:r>
            <a:endParaRPr sz="1400">
              <a:latin typeface="Do Hyeon"/>
              <a:ea typeface="Do Hyeon"/>
              <a:cs typeface="Do Hyeon"/>
              <a:sym typeface="Do Hyeon"/>
            </a:endParaRPr>
          </a:p>
          <a:p>
            <a:pPr indent="0" lvl="0" marL="0" rtl="0" algn="l">
              <a:spcBef>
                <a:spcPts val="0"/>
              </a:spcBef>
              <a:spcAft>
                <a:spcPts val="0"/>
              </a:spcAft>
              <a:buNone/>
            </a:pPr>
            <a:r>
              <a:t/>
            </a:r>
            <a:endParaRPr sz="1400">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Feign Client의 단점은 인터페이스로 구현할 코드를 둔 다음 실제 서비스 코드에서 인터페이스를 구현하는 방식인데, 코드가 복잡해질 수 있습니다.</a:t>
            </a:r>
            <a:endParaRPr sz="1400">
              <a:latin typeface="Do Hyeon"/>
              <a:ea typeface="Do Hyeon"/>
              <a:cs typeface="Do Hyeon"/>
              <a:sym typeface="Do Hyeon"/>
            </a:endParaRPr>
          </a:p>
          <a:p>
            <a:pPr indent="0" lvl="0" marL="0" rtl="0" algn="l">
              <a:spcBef>
                <a:spcPts val="0"/>
              </a:spcBef>
              <a:spcAft>
                <a:spcPts val="0"/>
              </a:spcAft>
              <a:buSzPts val="1100"/>
              <a:buNone/>
            </a:pPr>
            <a:r>
              <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그런데 저는 혼자 작업하기 때문에 헷갈릴 일이 적을 것 같았고,</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마이크로서비스 이름으로 통신하는것이 IP가 동적으로 바뀔 수 있는 클라우드 환경에서 더 유리하다고 생각하여서 Feign Client를 사용하게 되었습니다.</a:t>
            </a:r>
            <a:endParaRPr sz="1400">
              <a:latin typeface="Do Hyeon"/>
              <a:ea typeface="Do Hyeon"/>
              <a:cs typeface="Do Hyeon"/>
              <a:sym typeface="Do Hyeon"/>
            </a:endParaRPr>
          </a:p>
        </p:txBody>
      </p:sp>
      <p:sp>
        <p:nvSpPr>
          <p:cNvPr id="225" name="Google Shape;225;g2bf2760eda4_1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f2760eda4_1_4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ko-KR" sz="1400">
                <a:latin typeface="Do Hyeon"/>
                <a:ea typeface="Do Hyeon"/>
                <a:cs typeface="Do Hyeon"/>
                <a:sym typeface="Do Hyeon"/>
              </a:rPr>
              <a:t>서비스는 3개로 나누었습니다. 해당 서비스 사용자, 커피 가게, 그리고 주문을 받는 카운터로 나누었습니다.</a:t>
            </a:r>
            <a:endParaRPr sz="1400">
              <a:latin typeface="Do Hyeon"/>
              <a:ea typeface="Do Hyeon"/>
              <a:cs typeface="Do Hyeon"/>
              <a:sym typeface="Do Hyeon"/>
            </a:endParaRPr>
          </a:p>
          <a:p>
            <a:pPr indent="0" lvl="0" marL="0" rtl="0" algn="l">
              <a:spcBef>
                <a:spcPts val="0"/>
              </a:spcBef>
              <a:spcAft>
                <a:spcPts val="0"/>
              </a:spcAft>
              <a:buSzPts val="1100"/>
              <a:buNone/>
            </a:pPr>
            <a:r>
              <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그림에서는 서로 통신하는 내용만 보여주었는데, 사용자가 주문했던 정보를 counter-service로부터 조회합니다.</a:t>
            </a:r>
            <a:endParaRPr sz="1400">
              <a:latin typeface="Do Hyeon"/>
              <a:ea typeface="Do Hyeon"/>
              <a:cs typeface="Do Hyeon"/>
              <a:sym typeface="Do Hyeon"/>
            </a:endParaRPr>
          </a:p>
          <a:p>
            <a:pPr indent="0" lvl="0" marL="0" rtl="0" algn="l">
              <a:spcBef>
                <a:spcPts val="0"/>
              </a:spcBef>
              <a:spcAft>
                <a:spcPts val="0"/>
              </a:spcAft>
              <a:buSzPts val="1100"/>
              <a:buNone/>
            </a:pPr>
            <a:r>
              <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그리고 카운터에서는 커피 메뉴를 커피 가게에 요청해서 조회하고 커피 주문을 합니다.</a:t>
            </a:r>
            <a:endParaRPr sz="1400">
              <a:latin typeface="Do Hyeon"/>
              <a:ea typeface="Do Hyeon"/>
              <a:cs typeface="Do Hyeon"/>
              <a:sym typeface="Do Hyeon"/>
            </a:endParaRPr>
          </a:p>
          <a:p>
            <a:pPr indent="0" lvl="0" marL="0" rtl="0" algn="l">
              <a:spcBef>
                <a:spcPts val="0"/>
              </a:spcBef>
              <a:spcAft>
                <a:spcPts val="0"/>
              </a:spcAft>
              <a:buSzPts val="1100"/>
              <a:buNone/>
            </a:pPr>
            <a:r>
              <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커피 가게에서는 요청받은 내용에 따라 커피를 제조하고 주문이 완료되면 성공 했는지 실패했는지 정보를 카운터에게 다시 알려줍니다.</a:t>
            </a:r>
            <a:endParaRPr sz="1400">
              <a:latin typeface="Do Hyeon"/>
              <a:ea typeface="Do Hyeon"/>
              <a:cs typeface="Do Hyeon"/>
              <a:sym typeface="Do Hyeon"/>
            </a:endParaRPr>
          </a:p>
        </p:txBody>
      </p:sp>
      <p:sp>
        <p:nvSpPr>
          <p:cNvPr id="234" name="Google Shape;234;g2bf2760eda4_1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f2760eda4_1_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다음</a:t>
            </a:r>
            <a:r>
              <a:rPr lang="ko-KR"/>
              <a:t>은 User service에서 구현할 API 내용입니다.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먼저 전체 사용자 조회는 말 그대로 전체 사용자의 정보만 보여줍니다. 여기서는 주문 내역과 관련된 내용은 보여지지 않습니다.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그리고 사용자 정보와 커피 주문 내역 조회는 마이페이지와 같은 느낌인데, 여기서는 counter-service에 요청해서 해당하는 사용자가 주문한 모든 주문 내역들도 받습니다.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회원가입과 로그인은 Spring Security를 사용하고, JWT 토큰을 사용할 예정입니다.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그리고 마지막으로 잘 동작하는지 health_check도 만들어두었습니다.</a:t>
            </a:r>
            <a:endParaRPr/>
          </a:p>
        </p:txBody>
      </p:sp>
      <p:sp>
        <p:nvSpPr>
          <p:cNvPr id="243" name="Google Shape;243;g2bf2760eda4_1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f2760eda4_1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다음</a:t>
            </a:r>
            <a:r>
              <a:rPr lang="ko-KR"/>
              <a:t>은 카운터 역할을 하는 카운터 서비스입니다.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위에서부터 살펴보면 첫번째는 카운터 서비스는 커피 주문이 들어오면 가게에 커피 주문을 넣습니다.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주문 내역도 볼 수 있게 해줍니다. 주문 내역 조회는 User의 마이페이지 항목에서도 사용될 예정입니다.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커피 </a:t>
            </a:r>
            <a:endParaRPr/>
          </a:p>
        </p:txBody>
      </p:sp>
      <p:sp>
        <p:nvSpPr>
          <p:cNvPr id="253" name="Google Shape;253;g2bf2760eda4_1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f2760eda4_1_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2bf2760eda4_1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bf2760eda4_1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2bf2760eda4_1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f2760eda4_1_4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제작</a:t>
            </a:r>
            <a:r>
              <a:rPr lang="ko-KR"/>
              <a:t>은 현재 커피 메뉴에 제조 시간을 저장하기 때문에 Sleep으로 해당 서버를 잠재울까.. 어떻게 제조 중이라는 것을 알려줄 수 있을까에 대해서 고민중입니다.</a:t>
            </a:r>
            <a:endParaRPr/>
          </a:p>
        </p:txBody>
      </p:sp>
      <p:sp>
        <p:nvSpPr>
          <p:cNvPr id="282" name="Google Shape;282;g2bf2760eda4_1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 name="Google Shape;7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f2760eda4_1_2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ko-KR" sz="1400">
                <a:latin typeface="Do Hyeon"/>
                <a:ea typeface="Do Hyeon"/>
                <a:cs typeface="Do Hyeon"/>
                <a:sym typeface="Do Hyeon"/>
              </a:rPr>
              <a:t>앞에서 사용된 Microservice들 중 하나가 문제가 생겼을 때, 문제가 생긴 Microservice로는 더이상 요청을 보내면 안됩니다.</a:t>
            </a:r>
            <a:endParaRPr sz="1400">
              <a:latin typeface="Do Hyeon"/>
              <a:ea typeface="Do Hyeon"/>
              <a:cs typeface="Do Hyeon"/>
              <a:sym typeface="Do Hyeon"/>
            </a:endParaRPr>
          </a:p>
          <a:p>
            <a:pPr indent="0" lvl="0" marL="0" rtl="0" algn="l">
              <a:spcBef>
                <a:spcPts val="0"/>
              </a:spcBef>
              <a:spcAft>
                <a:spcPts val="0"/>
              </a:spcAft>
              <a:buSzPts val="1100"/>
              <a:buNone/>
            </a:pPr>
            <a:r>
              <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예를 들어서 Counter microservice가 현재 동작하지 않는데 User의 주문 내역들을 확인하려고 User가 Counter쪽에 요청하면 둘 다 장애가 생겨버립니다.</a:t>
            </a:r>
            <a:endParaRPr sz="1400">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이를 해결하기 위해서 마이크로서비스간에 통신을 위해 사용했던 FeignClient에서 임시로 문제가 생겼을 때 보여주는 화면이 필요합니다.</a:t>
            </a:r>
            <a:endParaRPr sz="1400">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이를 Circuit Breaker라고 하는데 원래 Netflix에서 개발한 Hystrix를 제공했었는데 해당 기술이 deprecated되었기 때문에, </a:t>
            </a:r>
            <a:endParaRPr sz="1400">
              <a:latin typeface="Do Hyeon"/>
              <a:ea typeface="Do Hyeon"/>
              <a:cs typeface="Do Hyeon"/>
              <a:sym typeface="Do Hyeon"/>
            </a:endParaRPr>
          </a:p>
          <a:p>
            <a:pPr indent="0" lvl="0" marL="0" rtl="0" algn="l">
              <a:spcBef>
                <a:spcPts val="0"/>
              </a:spcBef>
              <a:spcAft>
                <a:spcPts val="0"/>
              </a:spcAft>
              <a:buSzPts val="1100"/>
              <a:buNone/>
            </a:pPr>
            <a:r>
              <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그래서 Java 전용으로 개발된 라이브러리인 Resilience4J 사용하였습니다.</a:t>
            </a:r>
            <a:endParaRPr sz="1400">
              <a:latin typeface="Do Hyeon"/>
              <a:ea typeface="Do Hyeon"/>
              <a:cs typeface="Do Hyeon"/>
              <a:sym typeface="Do Hyeon"/>
            </a:endParaRPr>
          </a:p>
          <a:p>
            <a:pPr indent="0" lvl="0" marL="0" rtl="0" algn="l">
              <a:spcBef>
                <a:spcPts val="0"/>
              </a:spcBef>
              <a:spcAft>
                <a:spcPts val="0"/>
              </a:spcAft>
              <a:buSzPts val="1100"/>
              <a:buNone/>
            </a:pPr>
            <a:r>
              <a:t/>
            </a:r>
            <a:endParaRPr sz="1400">
              <a:latin typeface="Do Hyeon"/>
              <a:ea typeface="Do Hyeon"/>
              <a:cs typeface="Do Hyeon"/>
              <a:sym typeface="Do Hyeon"/>
            </a:endParaRPr>
          </a:p>
          <a:p>
            <a:pPr indent="0" lvl="0" marL="0" rtl="0" algn="l">
              <a:spcBef>
                <a:spcPts val="0"/>
              </a:spcBef>
              <a:spcAft>
                <a:spcPts val="0"/>
              </a:spcAft>
              <a:buSzPts val="1100"/>
              <a:buNone/>
            </a:pPr>
            <a:r>
              <a:rPr lang="ko-KR" sz="1400">
                <a:latin typeface="Do Hyeon"/>
                <a:ea typeface="Do Hyeon"/>
                <a:cs typeface="Do Hyeon"/>
                <a:sym typeface="Do Hyeon"/>
              </a:rPr>
              <a:t>Netflix Hystrix 공식 doc에서도 Resilience4J 사용을 권장하고 있습니다.</a:t>
            </a:r>
            <a:endParaRPr sz="1400">
              <a:latin typeface="Do Hyeon"/>
              <a:ea typeface="Do Hyeon"/>
              <a:cs typeface="Do Hyeon"/>
              <a:sym typeface="Do Hyeon"/>
            </a:endParaRPr>
          </a:p>
          <a:p>
            <a:pPr indent="0" lvl="0" marL="0" rtl="0" algn="l">
              <a:spcBef>
                <a:spcPts val="0"/>
              </a:spcBef>
              <a:spcAft>
                <a:spcPts val="0"/>
              </a:spcAft>
              <a:buSzPts val="1100"/>
              <a:buNone/>
            </a:pPr>
            <a:r>
              <a:t/>
            </a:r>
            <a:endParaRPr sz="1400">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t/>
            </a:r>
            <a:endParaRPr sz="1400">
              <a:latin typeface="Do Hyeon"/>
              <a:ea typeface="Do Hyeon"/>
              <a:cs typeface="Do Hyeon"/>
              <a:sym typeface="Do Hyeon"/>
            </a:endParaRPr>
          </a:p>
          <a:p>
            <a:pPr indent="0" lvl="0" marL="0" rtl="0" algn="l">
              <a:lnSpc>
                <a:spcPct val="100000"/>
              </a:lnSpc>
              <a:spcBef>
                <a:spcPts val="0"/>
              </a:spcBef>
              <a:spcAft>
                <a:spcPts val="0"/>
              </a:spcAft>
              <a:buClr>
                <a:srgbClr val="000000"/>
              </a:buClr>
              <a:buSzPts val="1400"/>
              <a:buFont typeface="Arial"/>
              <a:buNone/>
            </a:pPr>
            <a:r>
              <a:t/>
            </a:r>
            <a:endParaRPr/>
          </a:p>
        </p:txBody>
      </p:sp>
      <p:sp>
        <p:nvSpPr>
          <p:cNvPr id="291" name="Google Shape;291;g2bf2760eda4_1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f2760eda4_1_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KR" sz="1400">
                <a:latin typeface="Do Hyeon"/>
                <a:ea typeface="Do Hyeon"/>
                <a:cs typeface="Do Hyeon"/>
                <a:sym typeface="Do Hyeon"/>
              </a:rPr>
              <a:t>마이크로서비스가 독립적으로 자체적인 서비스만 작동하는 것이 아니라 연쇄적으로 여러 개의 서비스가 실행된다. </a:t>
            </a:r>
            <a:endParaRPr sz="1400">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rPr lang="ko-KR" sz="1400">
                <a:latin typeface="Do Hyeon"/>
                <a:ea typeface="Do Hyeon"/>
                <a:cs typeface="Do Hyeon"/>
                <a:sym typeface="Do Hyeon"/>
              </a:rPr>
              <a:t>그 과정에서 해당하는 요청 정보가 어떻게 실행이 되고 어느 단계를 거쳐서 어떠한 마이크로서비스로 이동이 되는지 추적할 수 있는 분산 추적 시스템을 사용하겠다.</a:t>
            </a:r>
            <a:endParaRPr sz="1400">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t/>
            </a:r>
            <a:endParaRPr sz="1400">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rPr lang="ko-KR" sz="1400">
                <a:latin typeface="Do Hyeon"/>
                <a:ea typeface="Do Hyeon"/>
                <a:cs typeface="Do Hyeon"/>
                <a:sym typeface="Do Hyeon"/>
              </a:rPr>
              <a:t>ZIPKIN</a:t>
            </a:r>
            <a:endParaRPr sz="1400">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sz="1400">
                <a:latin typeface="Do Hyeon"/>
                <a:ea typeface="Do Hyeon"/>
                <a:cs typeface="Do Hyeon"/>
                <a:sym typeface="Do Hyeon"/>
              </a:rPr>
              <a:t>트위터에서 사용하는 분산 환경의 Timing 데이터 수집하고 추적하는 시스템 (오픈 소스)</a:t>
            </a:r>
            <a:endParaRPr sz="1400">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sz="1400">
                <a:latin typeface="Do Hyeon"/>
                <a:ea typeface="Do Hyeon"/>
                <a:cs typeface="Do Hyeon"/>
                <a:sym typeface="Do Hyeon"/>
              </a:rPr>
              <a:t>Google Dapper에서 발전하였으며, 분산 환경에서의 시스템 병목 현상 파악하기에 용이</a:t>
            </a:r>
            <a:endParaRPr sz="1400">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sz="1400">
                <a:latin typeface="Do Hyeon"/>
                <a:ea typeface="Do Hyeon"/>
                <a:cs typeface="Do Hyeon"/>
                <a:sym typeface="Do Hyeon"/>
              </a:rPr>
              <a:t>WebUI도 함께 구성되어 있기 때문에 바로 보여줄 수 있다.</a:t>
            </a:r>
            <a:endParaRPr sz="1400">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sz="1400">
                <a:latin typeface="Do Hyeon"/>
                <a:ea typeface="Do Hyeon"/>
                <a:cs typeface="Do Hyeon"/>
                <a:sym typeface="Do Hyeon"/>
              </a:rPr>
              <a:t>사용자가 가지고 있는 마이크로서비스의 모든 정보를 ZIPKIN으로 전달하고,</a:t>
            </a:r>
            <a:endParaRPr sz="1400">
              <a:latin typeface="Do Hyeon"/>
              <a:ea typeface="Do Hyeon"/>
              <a:cs typeface="Do Hyeon"/>
              <a:sym typeface="Do Hyeon"/>
            </a:endParaRPr>
          </a:p>
          <a:p>
            <a:pPr indent="0" lvl="0" marL="457200" rtl="0" algn="l">
              <a:spcBef>
                <a:spcPts val="0"/>
              </a:spcBef>
              <a:spcAft>
                <a:spcPts val="0"/>
              </a:spcAft>
              <a:buSzPts val="1100"/>
              <a:buNone/>
            </a:pPr>
            <a:r>
              <a:rPr lang="ko-KR" sz="1400">
                <a:latin typeface="Do Hyeon"/>
                <a:ea typeface="Do Hyeon"/>
                <a:cs typeface="Do Hyeon"/>
                <a:sym typeface="Do Hyeon"/>
              </a:rPr>
              <a:t>사용자 서비스에서 또 다른 서비스를 호출했을 때 그 정보 역시 ZIPKIN 서비스로 전달해</a:t>
            </a:r>
            <a:br>
              <a:rPr lang="ko-KR" sz="1400">
                <a:latin typeface="Do Hyeon"/>
                <a:ea typeface="Do Hyeon"/>
                <a:cs typeface="Do Hyeon"/>
                <a:sym typeface="Do Hyeon"/>
              </a:rPr>
            </a:br>
            <a:r>
              <a:rPr lang="ko-KR" sz="1400">
                <a:latin typeface="Do Hyeon"/>
                <a:ea typeface="Do Hyeon"/>
                <a:cs typeface="Do Hyeon"/>
                <a:sym typeface="Do Hyeon"/>
              </a:rPr>
              <a:t>주는 역할도 가지고 있다.</a:t>
            </a:r>
            <a:endParaRPr sz="1400">
              <a:latin typeface="Do Hyeon"/>
              <a:ea typeface="Do Hyeon"/>
              <a:cs typeface="Do Hyeon"/>
              <a:sym typeface="Do Hyeon"/>
            </a:endParaRPr>
          </a:p>
          <a:p>
            <a:pPr indent="0" lvl="0" marL="457200" rtl="0" algn="l">
              <a:spcBef>
                <a:spcPts val="0"/>
              </a:spcBef>
              <a:spcAft>
                <a:spcPts val="0"/>
              </a:spcAft>
              <a:buSzPts val="1100"/>
              <a:buNone/>
            </a:pPr>
            <a:r>
              <a:t/>
            </a:r>
            <a:endParaRPr sz="1400">
              <a:latin typeface="Do Hyeon"/>
              <a:ea typeface="Do Hyeon"/>
              <a:cs typeface="Do Hyeon"/>
              <a:sym typeface="Do Hyeon"/>
            </a:endParaRPr>
          </a:p>
          <a:p>
            <a:pPr indent="0" lvl="0" marL="457200" rtl="0" algn="l">
              <a:spcBef>
                <a:spcPts val="0"/>
              </a:spcBef>
              <a:spcAft>
                <a:spcPts val="0"/>
              </a:spcAft>
              <a:buClr>
                <a:schemeClr val="dk1"/>
              </a:buClr>
              <a:buSzPts val="1100"/>
              <a:buFont typeface="Arial"/>
              <a:buNone/>
            </a:pPr>
            <a:r>
              <a:t/>
            </a:r>
            <a:endParaRPr sz="1400">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rPr lang="ko-KR" sz="1400">
                <a:latin typeface="Do Hyeon"/>
                <a:ea typeface="Do Hyeon"/>
                <a:cs typeface="Do Hyeon"/>
                <a:sym typeface="Do Hyeon"/>
              </a:rPr>
              <a:t>Spring Cloud Sleuth</a:t>
            </a:r>
            <a:endParaRPr sz="1400">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sz="1400">
                <a:latin typeface="Do Hyeon"/>
                <a:ea typeface="Do Hyeon"/>
                <a:cs typeface="Do Hyeon"/>
                <a:sym typeface="Do Hyeon"/>
              </a:rPr>
              <a:t>Spring Cloud 어플리케이션을 ZIPKIN과 연동</a:t>
            </a:r>
            <a:endParaRPr sz="1400">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sz="1400">
                <a:latin typeface="Do Hyeon"/>
                <a:ea typeface="Do Hyeon"/>
                <a:cs typeface="Do Hyeon"/>
                <a:sym typeface="Do Hyeon"/>
              </a:rPr>
              <a:t>요청 값에 따른 Trace ID, Span ID를 부여</a:t>
            </a:r>
            <a:endParaRPr sz="1400">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sz="1400">
                <a:latin typeface="Do Hyeon"/>
                <a:ea typeface="Do Hyeon"/>
                <a:cs typeface="Do Hyeon"/>
                <a:sym typeface="Do Hyeon"/>
              </a:rPr>
              <a:t>해당 값을 통해서 ZIPKIN에서 검색을 할 수 있도록 도와준다.</a:t>
            </a:r>
            <a:endParaRPr/>
          </a:p>
        </p:txBody>
      </p:sp>
      <p:sp>
        <p:nvSpPr>
          <p:cNvPr id="303" name="Google Shape;303;g2bf2760eda4_1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f2760eda4_1_4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sz="1400">
                <a:latin typeface="Do Hyeon"/>
                <a:ea typeface="Do Hyeon"/>
                <a:cs typeface="Do Hyeon"/>
                <a:sym typeface="Do Hyeon"/>
              </a:rPr>
              <a:t>이런식으로 서비스들끼리 통신하는 마이크로서비스가 있다면 해당 Trace ID와 SpanID를 이용해서 분산 추적을 WEB UI로 보여줄 수 있습니다.</a:t>
            </a:r>
            <a:endParaRPr/>
          </a:p>
        </p:txBody>
      </p:sp>
      <p:sp>
        <p:nvSpPr>
          <p:cNvPr id="316" name="Google Shape;316;g2bf2760eda4_1_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bf2760eda4_1_2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2bf2760eda4_1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f2760eda4_1_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전체 구조도는 다음과 같습니다.</a:t>
            </a:r>
            <a:endParaRPr/>
          </a:p>
        </p:txBody>
      </p:sp>
      <p:sp>
        <p:nvSpPr>
          <p:cNvPr id="335" name="Google Shape;335;g2bf2760eda4_1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bf2760eda4_1_2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2bf2760eda4_1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f2760eda4_1_4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2bf2760eda4_1_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f2760eda4_1_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g2bf2760eda4_1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bf2760eda4_1_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g2bf2760eda4_1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bf2760eda4_1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2bf2760eda4_1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f2760eda4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먼</a:t>
            </a:r>
            <a:r>
              <a:rPr lang="ko-KR"/>
              <a:t>저 커피 사이렌 오더는 사용자, 주문, 커피 가게 도메인 별로 별도의 서비스로 배포를 하였습니다. 여기에 커피 이외의 가게 서버를 연다던지, 리뷰를 등록한다든지 등 확장성과 유연성을 가질 수 있습니다.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그리고 여러 기술적으로 다양한 서비스를 입히기에 적합하다고 생각하였습니다.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또한 MSA로 묶음으로서 장애도 따로 격리해서 확인할 수 있습니다.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마지막으로 비즈니스적으로 실제 도메인 별로 별도의 서버를 두었기 때문에 비즈니스적 유기성을 확인할 수 있습니다.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이런 이유로 커피 사이렌 오더를 MSA 프로젝트의 주제로 선정하였습니다.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23" name="Google Shape;123;g2bf2760eda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f2760eda4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sz="1500">
                <a:highlight>
                  <a:srgbClr val="FFFFFF"/>
                </a:highlight>
                <a:latin typeface="Do Hyeon"/>
                <a:ea typeface="Do Hyeon"/>
                <a:cs typeface="Do Hyeon"/>
                <a:sym typeface="Do Hyeon"/>
              </a:rPr>
              <a:t>먼저 Service Discovery는 </a:t>
            </a:r>
            <a:r>
              <a:rPr lang="ko-KR" sz="1500">
                <a:latin typeface="Do Hyeon"/>
                <a:ea typeface="Do Hyeon"/>
                <a:cs typeface="Do Hyeon"/>
                <a:sym typeface="Do Hyeon"/>
              </a:rPr>
              <a:t>외부에서 다른 어떤 서비스들이 마이크로서비스를 검색하기 위해서 사용되는 개념으로 어떠한 서버가 어느 위치에 있는지 이런 것들을 등록하고 있는 정보이고, </a:t>
            </a:r>
            <a:endParaRPr sz="1500">
              <a:latin typeface="Do Hyeon"/>
              <a:ea typeface="Do Hyeon"/>
              <a:cs typeface="Do Hyeon"/>
              <a:sym typeface="Do Hyeon"/>
            </a:endParaRPr>
          </a:p>
          <a:p>
            <a:pPr indent="0" lvl="0" marL="0" rtl="0" algn="l">
              <a:lnSpc>
                <a:spcPct val="100000"/>
              </a:lnSpc>
              <a:spcBef>
                <a:spcPts val="0"/>
              </a:spcBef>
              <a:spcAft>
                <a:spcPts val="0"/>
              </a:spcAft>
              <a:buSzPts val="1400"/>
              <a:buNone/>
            </a:pPr>
            <a:r>
              <a:t/>
            </a:r>
            <a:endParaRPr sz="1500">
              <a:latin typeface="Do Hyeon"/>
              <a:ea typeface="Do Hyeon"/>
              <a:cs typeface="Do Hyeon"/>
              <a:sym typeface="Do Hyeon"/>
            </a:endParaRPr>
          </a:p>
          <a:p>
            <a:pPr indent="0" lvl="0" marL="0" rtl="0" algn="l">
              <a:lnSpc>
                <a:spcPct val="100000"/>
              </a:lnSpc>
              <a:spcBef>
                <a:spcPts val="0"/>
              </a:spcBef>
              <a:spcAft>
                <a:spcPts val="0"/>
              </a:spcAft>
              <a:buSzPts val="1400"/>
              <a:buNone/>
            </a:pPr>
            <a:r>
              <a:rPr lang="ko-KR" sz="1500">
                <a:latin typeface="Do Hyeon"/>
                <a:ea typeface="Do Hyeon"/>
                <a:cs typeface="Do Hyeon"/>
                <a:sym typeface="Do Hyeon"/>
              </a:rPr>
              <a:t>구현하는 방법으로는 Client Side Discovery와 Server Side Discovery 2가지 디자인 패턴이 있습니다. </a:t>
            </a:r>
            <a:endParaRPr sz="1500">
              <a:latin typeface="Do Hyeon"/>
              <a:ea typeface="Do Hyeon"/>
              <a:cs typeface="Do Hyeon"/>
              <a:sym typeface="Do Hyeon"/>
            </a:endParaRPr>
          </a:p>
          <a:p>
            <a:pPr indent="0" lvl="0" marL="0" rtl="0" algn="l">
              <a:lnSpc>
                <a:spcPct val="100000"/>
              </a:lnSpc>
              <a:spcBef>
                <a:spcPts val="0"/>
              </a:spcBef>
              <a:spcAft>
                <a:spcPts val="0"/>
              </a:spcAft>
              <a:buSzPts val="1400"/>
              <a:buNone/>
            </a:pPr>
            <a:r>
              <a:t/>
            </a:r>
            <a:endParaRPr sz="1500">
              <a:latin typeface="Do Hyeon"/>
              <a:ea typeface="Do Hyeon"/>
              <a:cs typeface="Do Hyeon"/>
              <a:sym typeface="Do Hyeon"/>
            </a:endParaRPr>
          </a:p>
          <a:p>
            <a:pPr indent="0" lvl="0" marL="0" rtl="0" algn="l">
              <a:lnSpc>
                <a:spcPct val="100000"/>
              </a:lnSpc>
              <a:spcBef>
                <a:spcPts val="0"/>
              </a:spcBef>
              <a:spcAft>
                <a:spcPts val="0"/>
              </a:spcAft>
              <a:buSzPts val="1400"/>
              <a:buNone/>
            </a:pPr>
            <a:r>
              <a:rPr lang="ko-KR" sz="1500">
                <a:latin typeface="Do Hyeon"/>
                <a:ea typeface="Do Hyeon"/>
                <a:cs typeface="Do Hyeon"/>
                <a:sym typeface="Do Hyeon"/>
              </a:rPr>
              <a:t>Client Side Discovery는 Netflix Eureka와 Ribbon의 조합을 사용해서 Eureka 서버를 Registry로 사용하고 Ribbon을 Client Side Loadbalancer로 사용해서 구현할 수 있습니다. </a:t>
            </a:r>
            <a:endParaRPr sz="1500">
              <a:latin typeface="Do Hyeon"/>
              <a:ea typeface="Do Hyeon"/>
              <a:cs typeface="Do Hyeon"/>
              <a:sym typeface="Do Hyeon"/>
            </a:endParaRPr>
          </a:p>
          <a:p>
            <a:pPr indent="0" lvl="0" marL="0" rtl="0" algn="l">
              <a:lnSpc>
                <a:spcPct val="100000"/>
              </a:lnSpc>
              <a:spcBef>
                <a:spcPts val="0"/>
              </a:spcBef>
              <a:spcAft>
                <a:spcPts val="0"/>
              </a:spcAft>
              <a:buSzPts val="1400"/>
              <a:buNone/>
            </a:pPr>
            <a:r>
              <a:t/>
            </a:r>
            <a:endParaRPr sz="1500">
              <a:latin typeface="Do Hyeon"/>
              <a:ea typeface="Do Hyeon"/>
              <a:cs typeface="Do Hyeon"/>
              <a:sym typeface="Do Hyeon"/>
            </a:endParaRPr>
          </a:p>
          <a:p>
            <a:pPr indent="0" lvl="0" marL="0" rtl="0" algn="l">
              <a:lnSpc>
                <a:spcPct val="100000"/>
              </a:lnSpc>
              <a:spcBef>
                <a:spcPts val="0"/>
              </a:spcBef>
              <a:spcAft>
                <a:spcPts val="0"/>
              </a:spcAft>
              <a:buSzPts val="1400"/>
              <a:buNone/>
            </a:pPr>
            <a:r>
              <a:rPr lang="ko-KR" sz="1500">
                <a:latin typeface="Do Hyeon"/>
                <a:ea typeface="Do Hyeon"/>
                <a:cs typeface="Do Hyeon"/>
                <a:sym typeface="Do Hyeon"/>
              </a:rPr>
              <a:t>Server Side Discovery는 kubernetes 배포 환경이라고 생각을 한다면, aws의 ELB를 Service Discovery로 사용하면서 kube-dns와 etcd, kubernetes proxy를 함께 사용해서 구현할 수 있습니다.</a:t>
            </a:r>
            <a:endParaRPr sz="1500">
              <a:latin typeface="Do Hyeon"/>
              <a:ea typeface="Do Hyeon"/>
              <a:cs typeface="Do Hyeon"/>
              <a:sym typeface="Do Hyeon"/>
            </a:endParaRPr>
          </a:p>
        </p:txBody>
      </p:sp>
      <p:sp>
        <p:nvSpPr>
          <p:cNvPr id="151" name="Google Shape;151;g2bf2760eda4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f2760eda4_1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ko-KR">
                <a:latin typeface="Do Hyeon"/>
                <a:ea typeface="Do Hyeon"/>
                <a:cs typeface="Do Hyeon"/>
                <a:sym typeface="Do Hyeon"/>
              </a:rPr>
              <a:t>이것은 앞서 말한 Client Side discovery와 Server Side Discovery의 구조도 입니다. Client Side Discovery는 좀 간단하고, 서비스 각자 로드밸런싱을 구현할 수 있는 장점이 있습니다. </a:t>
            </a:r>
            <a:endParaRPr>
              <a:latin typeface="Do Hyeon"/>
              <a:ea typeface="Do Hyeon"/>
              <a:cs typeface="Do Hyeon"/>
              <a:sym typeface="Do Hyeon"/>
            </a:endParaRPr>
          </a:p>
          <a:p>
            <a:pPr indent="0" lvl="0" marL="0" rtl="0" algn="l">
              <a:lnSpc>
                <a:spcPct val="115000"/>
              </a:lnSpc>
              <a:spcBef>
                <a:spcPts val="1200"/>
              </a:spcBef>
              <a:spcAft>
                <a:spcPts val="0"/>
              </a:spcAft>
              <a:buNone/>
            </a:pPr>
            <a:r>
              <a:rPr lang="ko-KR">
                <a:latin typeface="Do Hyeon"/>
                <a:ea typeface="Do Hyeon"/>
                <a:cs typeface="Do Hyeon"/>
                <a:sym typeface="Do Hyeon"/>
              </a:rPr>
              <a:t>단점으로는 각 서비스마다 서비스 레지스트리를 구현해야 하는 종속성이 생길 수 있습니다.</a:t>
            </a:r>
            <a:endParaRPr>
              <a:latin typeface="Do Hyeon"/>
              <a:ea typeface="Do Hyeon"/>
              <a:cs typeface="Do Hyeon"/>
              <a:sym typeface="Do Hyeon"/>
            </a:endParaRPr>
          </a:p>
          <a:p>
            <a:pPr indent="0" lvl="0" marL="0" rtl="0" algn="l">
              <a:lnSpc>
                <a:spcPct val="115000"/>
              </a:lnSpc>
              <a:spcBef>
                <a:spcPts val="1200"/>
              </a:spcBef>
              <a:spcAft>
                <a:spcPts val="0"/>
              </a:spcAft>
              <a:buNone/>
            </a:pPr>
            <a:r>
              <a:rPr lang="ko-KR">
                <a:highlight>
                  <a:srgbClr val="FFFFFF"/>
                </a:highlight>
                <a:latin typeface="Do Hyeon"/>
                <a:ea typeface="Do Hyeon"/>
                <a:cs typeface="Do Hyeon"/>
                <a:sym typeface="Do Hyeon"/>
              </a:rPr>
              <a:t>Server Side discovery 패턴은 discovery 로직을 클라이언트에서 분리할 수 있어서, 클라이언트 쪽에서 이런 로직을 몰라도 되고 따로 구현할 필요도 없다는 장점이 있습니다. 단순히 로드 밸런서에 요청만 하면 됩니다.</a:t>
            </a:r>
            <a:endParaRPr>
              <a:highlight>
                <a:srgbClr val="FFFFFF"/>
              </a:highlight>
              <a:latin typeface="Do Hyeon"/>
              <a:ea typeface="Do Hyeon"/>
              <a:cs typeface="Do Hyeon"/>
              <a:sym typeface="Do Hyeon"/>
            </a:endParaRPr>
          </a:p>
          <a:p>
            <a:pPr indent="0" lvl="0" marL="0" rtl="0" algn="l">
              <a:lnSpc>
                <a:spcPct val="115000"/>
              </a:lnSpc>
              <a:spcBef>
                <a:spcPts val="1200"/>
              </a:spcBef>
              <a:spcAft>
                <a:spcPts val="0"/>
              </a:spcAft>
              <a:buNone/>
            </a:pPr>
            <a:r>
              <a:rPr lang="ko-KR">
                <a:highlight>
                  <a:srgbClr val="FFFFFF"/>
                </a:highlight>
                <a:latin typeface="Do Hyeon"/>
                <a:ea typeface="Do Hyeon"/>
                <a:cs typeface="Do Hyeon"/>
                <a:sym typeface="Do Hyeon"/>
              </a:rPr>
              <a:t>그러나 로드밸런서 구축이 문제인데, aws나 gcp와 같은 public cloud를 사용한다면 aws ELB랑 구글 로드 밸런서 같은 로드밸런서가 자동으로 생성되지만, private cloud에서는 MetalLB와 같은 로드밸런서를 직접 생성해주어야 합니다. </a:t>
            </a:r>
            <a:endParaRPr>
              <a:highlight>
                <a:srgbClr val="FFFFFF"/>
              </a:highlight>
              <a:latin typeface="Do Hyeon"/>
              <a:ea typeface="Do Hyeon"/>
              <a:cs typeface="Do Hyeon"/>
              <a:sym typeface="Do Hyeon"/>
            </a:endParaRPr>
          </a:p>
          <a:p>
            <a:pPr indent="0" lvl="0" marL="0" rtl="0" algn="l">
              <a:lnSpc>
                <a:spcPct val="115000"/>
              </a:lnSpc>
              <a:spcBef>
                <a:spcPts val="1200"/>
              </a:spcBef>
              <a:spcAft>
                <a:spcPts val="0"/>
              </a:spcAft>
              <a:buNone/>
            </a:pPr>
            <a:r>
              <a:rPr lang="ko-KR">
                <a:highlight>
                  <a:srgbClr val="FFFFFF"/>
                </a:highlight>
                <a:latin typeface="Do Hyeon"/>
                <a:ea typeface="Do Hyeon"/>
                <a:cs typeface="Do Hyeon"/>
                <a:sym typeface="Do Hyeon"/>
              </a:rPr>
              <a:t>사실 이제 제가 사용할 수 있는 건, Spring Cloud를 사용하거나 Kubernetes의 기능을 사용해야 해서 선택을 했어야 했습니다.</a:t>
            </a:r>
            <a:endParaRPr>
              <a:highlight>
                <a:srgbClr val="FFFFFF"/>
              </a:highlight>
              <a:latin typeface="Do Hyeon"/>
              <a:ea typeface="Do Hyeon"/>
              <a:cs typeface="Do Hyeon"/>
              <a:sym typeface="Do Hyeon"/>
            </a:endParaRPr>
          </a:p>
          <a:p>
            <a:pPr indent="0" lvl="0" marL="0" rtl="0" algn="l">
              <a:lnSpc>
                <a:spcPct val="115000"/>
              </a:lnSpc>
              <a:spcBef>
                <a:spcPts val="1200"/>
              </a:spcBef>
              <a:spcAft>
                <a:spcPts val="0"/>
              </a:spcAft>
              <a:buNone/>
            </a:pPr>
            <a:r>
              <a:t/>
            </a:r>
            <a:endParaRPr>
              <a:highlight>
                <a:srgbClr val="FFFFFF"/>
              </a:highlight>
              <a:latin typeface="Do Hyeon"/>
              <a:ea typeface="Do Hyeon"/>
              <a:cs typeface="Do Hyeon"/>
              <a:sym typeface="Do Hyeon"/>
            </a:endParaRPr>
          </a:p>
          <a:p>
            <a:pPr indent="0" lvl="0" marL="0" rtl="0" algn="l">
              <a:lnSpc>
                <a:spcPct val="115000"/>
              </a:lnSpc>
              <a:spcBef>
                <a:spcPts val="1200"/>
              </a:spcBef>
              <a:spcAft>
                <a:spcPts val="0"/>
              </a:spcAft>
              <a:buNone/>
            </a:pPr>
            <a:r>
              <a:rPr lang="ko-KR">
                <a:highlight>
                  <a:srgbClr val="FFFFFF"/>
                </a:highlight>
                <a:latin typeface="Do Hyeon"/>
                <a:ea typeface="Do Hyeon"/>
                <a:cs typeface="Do Hyeon"/>
                <a:sym typeface="Do Hyeon"/>
              </a:rPr>
              <a:t>일단, 프로젝트에서 프론트를 우선순위 중에서 젤 마지막으로 두었기 때문에, Client Side 작업이 필요없는 Server-Side Discovery를 선택했습니다.</a:t>
            </a:r>
            <a:endParaRPr>
              <a:highlight>
                <a:srgbClr val="FFFFFF"/>
              </a:highlight>
              <a:latin typeface="Do Hyeon"/>
              <a:ea typeface="Do Hyeon"/>
              <a:cs typeface="Do Hyeon"/>
              <a:sym typeface="Do Hyeon"/>
            </a:endParaRPr>
          </a:p>
          <a:p>
            <a:pPr indent="0" lvl="0" marL="0" rtl="0" algn="l">
              <a:lnSpc>
                <a:spcPct val="115000"/>
              </a:lnSpc>
              <a:spcBef>
                <a:spcPts val="1200"/>
              </a:spcBef>
              <a:spcAft>
                <a:spcPts val="0"/>
              </a:spcAft>
              <a:buNone/>
            </a:pPr>
            <a:r>
              <a:rPr lang="ko-KR">
                <a:highlight>
                  <a:srgbClr val="FFFFFF"/>
                </a:highlight>
                <a:latin typeface="Do Hyeon"/>
                <a:ea typeface="Do Hyeon"/>
                <a:cs typeface="Do Hyeon"/>
                <a:sym typeface="Do Hyeon"/>
              </a:rPr>
              <a:t>그리고 private Cloud에서 Server Side Discoery 디자인 패턴을 구현하려면 MetalLB와 같은 또다른 구성 요소를 포함해야 하는데 제가 </a:t>
            </a:r>
            <a:r>
              <a:rPr lang="ko-KR">
                <a:highlight>
                  <a:srgbClr val="FFFFFF"/>
                </a:highlight>
                <a:latin typeface="Do Hyeon"/>
                <a:ea typeface="Do Hyeon"/>
                <a:cs typeface="Do Hyeon"/>
                <a:sym typeface="Do Hyeon"/>
              </a:rPr>
              <a:t>MetalLB에 대한 이해도가 부족하고, </a:t>
            </a:r>
            <a:endParaRPr>
              <a:highlight>
                <a:srgbClr val="FFFFFF"/>
              </a:highlight>
              <a:latin typeface="Do Hyeon"/>
              <a:ea typeface="Do Hyeon"/>
              <a:cs typeface="Do Hyeon"/>
              <a:sym typeface="Do Hyeon"/>
            </a:endParaRPr>
          </a:p>
          <a:p>
            <a:pPr indent="0" lvl="0" marL="0" rtl="0" algn="l">
              <a:lnSpc>
                <a:spcPct val="115000"/>
              </a:lnSpc>
              <a:spcBef>
                <a:spcPts val="1200"/>
              </a:spcBef>
              <a:spcAft>
                <a:spcPts val="0"/>
              </a:spcAft>
              <a:buNone/>
            </a:pPr>
            <a:r>
              <a:rPr lang="ko-KR">
                <a:highlight>
                  <a:srgbClr val="FFFFFF"/>
                </a:highlight>
                <a:latin typeface="Do Hyeon"/>
                <a:ea typeface="Do Hyeon"/>
                <a:cs typeface="Do Hyeon"/>
                <a:sym typeface="Do Hyeon"/>
              </a:rPr>
              <a:t>Spring Cloud에서 제공해주는 서버 사이드 디스커버리 패턴으로 구현가능한 Spring Cloud Gateway를 사용하였습니다.</a:t>
            </a:r>
            <a:endParaRPr>
              <a:highlight>
                <a:srgbClr val="FFFFFF"/>
              </a:highlight>
              <a:latin typeface="Do Hyeon"/>
              <a:ea typeface="Do Hyeon"/>
              <a:cs typeface="Do Hyeon"/>
              <a:sym typeface="Do Hyeon"/>
            </a:endParaRPr>
          </a:p>
          <a:p>
            <a:pPr indent="0" lvl="0" marL="0" rtl="0" algn="l">
              <a:lnSpc>
                <a:spcPct val="115000"/>
              </a:lnSpc>
              <a:spcBef>
                <a:spcPts val="1200"/>
              </a:spcBef>
              <a:spcAft>
                <a:spcPts val="1200"/>
              </a:spcAft>
              <a:buNone/>
            </a:pPr>
            <a:r>
              <a:t/>
            </a:r>
            <a:endParaRPr>
              <a:latin typeface="Do Hyeon"/>
              <a:ea typeface="Do Hyeon"/>
              <a:cs typeface="Do Hyeon"/>
              <a:sym typeface="Do Hyeon"/>
            </a:endParaRPr>
          </a:p>
        </p:txBody>
      </p:sp>
      <p:sp>
        <p:nvSpPr>
          <p:cNvPr id="161" name="Google Shape;161;g2bf2760eda4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f2760eda4_1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앞서서 Client Side Discovery에서 Netflix Ribbon과 Eureka의 조합을 사용하여 구현할 수 있다고 했었는데, Ribbon이 함수형 API와는 잘 호환되지 않아서 현재는 잘 사용하지 않습니다.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또한, Netflix Zuul이라는 프레임워크도 있는데 Zuul1은 Spring Boot 2.4부터는 사용할 수 없고, Zuul2도 현재 Zuul1의 문제를 해결하려고 만들어졌는데 Spring Cloud Gateway를 더 많이 사용하는 것 같습니다.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Spring이 자체적으로 Spring Cloud Gateway를 개발하면서 API Gateway Service의 기능을 할 수 있습니다.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KR"/>
              <a:t>그래서 Spring Eureka Server와 Spring Cloud Gateway를 함께 사용하는 방법을 선택했습니다.</a:t>
            </a:r>
            <a:endParaRPr/>
          </a:p>
        </p:txBody>
      </p:sp>
      <p:sp>
        <p:nvSpPr>
          <p:cNvPr id="178" name="Google Shape;178;g2bf2760eda4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f2760eda4_1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그래</a:t>
            </a:r>
            <a:r>
              <a:rPr lang="ko-KR"/>
              <a:t>서 구상한 아키텍처는 다음과 같습니다. Spring Eureka Server에 마이크로서비스들을 등록해놓고, Spring Cloud Gateway가 API Gateway의 역할을 맡아서 진행합니다.</a:t>
            </a:r>
            <a:endParaRPr/>
          </a:p>
        </p:txBody>
      </p:sp>
      <p:sp>
        <p:nvSpPr>
          <p:cNvPr id="187" name="Google Shape;187;g2bf2760eda4_1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화면" showMasterSp="0">
  <p:cSld name="빈화면">
    <p:spTree>
      <p:nvGrpSpPr>
        <p:cNvPr id="43" name="Shape 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내지(有)">
  <p:cSld name="내지(有)">
    <p:spTree>
      <p:nvGrpSpPr>
        <p:cNvPr id="44" name="Shape 44"/>
        <p:cNvGrpSpPr/>
        <p:nvPr/>
      </p:nvGrpSpPr>
      <p:grpSpPr>
        <a:xfrm>
          <a:off x="0" y="0"/>
          <a:ext cx="0" cy="0"/>
          <a:chOff x="0" y="0"/>
          <a:chExt cx="0" cy="0"/>
        </a:xfrm>
      </p:grpSpPr>
      <p:sp>
        <p:nvSpPr>
          <p:cNvPr id="45" name="Google Shape;45;p19"/>
          <p:cNvSpPr/>
          <p:nvPr/>
        </p:nvSpPr>
        <p:spPr>
          <a:xfrm>
            <a:off x="442913" y="1107316"/>
            <a:ext cx="11306175" cy="576000"/>
          </a:xfrm>
          <a:prstGeom prst="rect">
            <a:avLst/>
          </a:prstGeom>
          <a:solidFill>
            <a:srgbClr val="DBDDE2">
              <a:alpha val="49411"/>
            </a:srgbClr>
          </a:solidFill>
          <a:ln>
            <a:noFill/>
          </a:ln>
        </p:spPr>
        <p:txBody>
          <a:bodyPr anchorCtr="0" anchor="ctr" bIns="0" lIns="0" spcFirstLastPara="1" rIns="0" wrap="square" tIns="18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 name="Google Shape;46;p19"/>
          <p:cNvSpPr txBox="1"/>
          <p:nvPr>
            <p:ph type="title"/>
          </p:nvPr>
        </p:nvSpPr>
        <p:spPr>
          <a:xfrm>
            <a:off x="942273" y="561557"/>
            <a:ext cx="6795130" cy="369332"/>
          </a:xfrm>
          <a:prstGeom prst="rect">
            <a:avLst/>
          </a:prstGeom>
          <a:noFill/>
          <a:ln>
            <a:noFill/>
          </a:ln>
        </p:spPr>
        <p:txBody>
          <a:bodyPr anchorCtr="0" anchor="ctr" bIns="0" lIns="0" spcFirstLastPara="1" rIns="0" wrap="square" tIns="0">
            <a:sp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 name="Google Shape;47;p19"/>
          <p:cNvSpPr txBox="1"/>
          <p:nvPr>
            <p:ph idx="1" type="body"/>
          </p:nvPr>
        </p:nvSpPr>
        <p:spPr>
          <a:xfrm>
            <a:off x="442915" y="552646"/>
            <a:ext cx="387196" cy="387154"/>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lvl1pPr indent="-228600" lvl="0" marL="457200" marR="0" rtl="0" algn="ctr">
              <a:lnSpc>
                <a:spcPct val="90000"/>
              </a:lnSpc>
              <a:spcBef>
                <a:spcPts val="1000"/>
              </a:spcBef>
              <a:spcAft>
                <a:spcPts val="0"/>
              </a:spcAft>
              <a:buClr>
                <a:srgbClr val="004ABF"/>
              </a:buClr>
              <a:buSzPts val="2200"/>
              <a:buFont typeface="Arial"/>
              <a:buNone/>
              <a:defRPr b="0" i="0" sz="2200" u="none" cap="none" strike="noStrike">
                <a:solidFill>
                  <a:srgbClr val="004ABF"/>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 name="Google Shape;48;p19"/>
          <p:cNvSpPr txBox="1"/>
          <p:nvPr>
            <p:ph idx="2" type="body"/>
          </p:nvPr>
        </p:nvSpPr>
        <p:spPr>
          <a:xfrm>
            <a:off x="3895885" y="1268871"/>
            <a:ext cx="4400243" cy="252890"/>
          </a:xfrm>
          <a:prstGeom prst="rect">
            <a:avLst/>
          </a:prstGeom>
          <a:noFill/>
          <a:ln>
            <a:noFill/>
          </a:ln>
        </p:spPr>
        <p:txBody>
          <a:bodyPr anchorCtr="0" anchor="ctr" bIns="0" lIns="0" spcFirstLastPara="1" rIns="0" wrap="square" tIns="0">
            <a:spAutoFit/>
          </a:bodyPr>
          <a:lstStyle>
            <a:lvl1pPr indent="-228600" lvl="0" marL="457200" marR="0" rtl="0" algn="ctr">
              <a:lnSpc>
                <a:spcPct val="110000"/>
              </a:lnSpc>
              <a:spcBef>
                <a:spcPts val="0"/>
              </a:spcBef>
              <a:spcAft>
                <a:spcPts val="0"/>
              </a:spcAft>
              <a:buClr>
                <a:srgbClr val="262626"/>
              </a:buClr>
              <a:buSzPts val="1600"/>
              <a:buFont typeface="Arial"/>
              <a:buNone/>
              <a:defRPr b="1" i="0" sz="1600" u="none" cap="none" strike="noStrike">
                <a:solidFill>
                  <a:srgbClr val="262626"/>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19"/>
          <p:cNvSpPr txBox="1"/>
          <p:nvPr>
            <p:ph idx="3" type="body"/>
          </p:nvPr>
        </p:nvSpPr>
        <p:spPr>
          <a:xfrm>
            <a:off x="438679" y="299633"/>
            <a:ext cx="3927357" cy="184666"/>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757D92"/>
              </a:buClr>
              <a:buSzPts val="1200"/>
              <a:buFont typeface="Arial"/>
              <a:buNone/>
              <a:defRPr b="0" i="0" sz="1200" u="none" cap="none" strike="noStrike">
                <a:solidFill>
                  <a:srgbClr val="757D9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207">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내지(無)">
  <p:cSld name="내지(無)">
    <p:spTree>
      <p:nvGrpSpPr>
        <p:cNvPr id="50" name="Shape 50"/>
        <p:cNvGrpSpPr/>
        <p:nvPr/>
      </p:nvGrpSpPr>
      <p:grpSpPr>
        <a:xfrm>
          <a:off x="0" y="0"/>
          <a:ext cx="0" cy="0"/>
          <a:chOff x="0" y="0"/>
          <a:chExt cx="0" cy="0"/>
        </a:xfrm>
      </p:grpSpPr>
      <p:sp>
        <p:nvSpPr>
          <p:cNvPr id="51" name="Google Shape;51;p20"/>
          <p:cNvSpPr txBox="1"/>
          <p:nvPr>
            <p:ph idx="1" type="body"/>
          </p:nvPr>
        </p:nvSpPr>
        <p:spPr>
          <a:xfrm>
            <a:off x="438679" y="299633"/>
            <a:ext cx="3927357" cy="184666"/>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757D92"/>
              </a:buClr>
              <a:buSzPts val="1200"/>
              <a:buFont typeface="Arial"/>
              <a:buNone/>
              <a:defRPr b="0" i="0" sz="1200" u="none" cap="none" strike="noStrike">
                <a:solidFill>
                  <a:srgbClr val="757D9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20"/>
          <p:cNvSpPr txBox="1"/>
          <p:nvPr>
            <p:ph idx="2" type="body"/>
          </p:nvPr>
        </p:nvSpPr>
        <p:spPr>
          <a:xfrm>
            <a:off x="442915" y="552646"/>
            <a:ext cx="387196" cy="387154"/>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lvl1pPr indent="-228600" lvl="0" marL="457200" marR="0" rtl="0" algn="ctr">
              <a:lnSpc>
                <a:spcPct val="90000"/>
              </a:lnSpc>
              <a:spcBef>
                <a:spcPts val="1000"/>
              </a:spcBef>
              <a:spcAft>
                <a:spcPts val="0"/>
              </a:spcAft>
              <a:buClr>
                <a:srgbClr val="004ABF"/>
              </a:buClr>
              <a:buSzPts val="2200"/>
              <a:buFont typeface="Arial"/>
              <a:buNone/>
              <a:defRPr b="0" i="0" sz="2200" u="none" cap="none" strike="noStrike">
                <a:solidFill>
                  <a:srgbClr val="004ABF"/>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 name="Google Shape;53;p20"/>
          <p:cNvSpPr txBox="1"/>
          <p:nvPr>
            <p:ph type="title"/>
          </p:nvPr>
        </p:nvSpPr>
        <p:spPr>
          <a:xfrm>
            <a:off x="942273" y="561557"/>
            <a:ext cx="6795130" cy="369332"/>
          </a:xfrm>
          <a:prstGeom prst="rect">
            <a:avLst/>
          </a:prstGeom>
          <a:noFill/>
          <a:ln>
            <a:noFill/>
          </a:ln>
        </p:spPr>
        <p:txBody>
          <a:bodyPr anchorCtr="0" anchor="ctr" bIns="0" lIns="0" spcFirstLastPara="1" rIns="0" wrap="square" tIns="0">
            <a:sp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799">
          <p15:clr>
            <a:srgbClr val="F26B43"/>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theme" Target="../theme/theme2.xml"/><Relationship Id="rId5" Type="http://schemas.openxmlformats.org/officeDocument/2006/relationships/image" Target="../media/image7.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nvSpPr>
        <p:spPr>
          <a:xfrm>
            <a:off x="6011841" y="6473802"/>
            <a:ext cx="168316" cy="153888"/>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0" i="0" lang="ko-KR" sz="1000" u="none" cap="none" strike="noStrike">
                <a:solidFill>
                  <a:srgbClr val="262931"/>
                </a:solidFill>
                <a:latin typeface="Arial"/>
                <a:ea typeface="Arial"/>
                <a:cs typeface="Arial"/>
                <a:sym typeface="Arial"/>
              </a:rPr>
              <a:t>‹#›</a:t>
            </a:fld>
            <a:endParaRPr b="0" i="0" sz="1000" u="none" cap="none" strike="noStrike">
              <a:solidFill>
                <a:srgbClr val="262931"/>
              </a:solidFill>
              <a:latin typeface="Arial"/>
              <a:ea typeface="Arial"/>
              <a:cs typeface="Arial"/>
              <a:sym typeface="Arial"/>
            </a:endParaRPr>
          </a:p>
        </p:txBody>
      </p:sp>
      <p:sp>
        <p:nvSpPr>
          <p:cNvPr id="11" name="Google Shape;11;p17"/>
          <p:cNvSpPr txBox="1"/>
          <p:nvPr/>
        </p:nvSpPr>
        <p:spPr>
          <a:xfrm>
            <a:off x="442913" y="6469955"/>
            <a:ext cx="1583767"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ko-KR" sz="1000" u="none" cap="none" strike="noStrike">
                <a:solidFill>
                  <a:srgbClr val="757D92"/>
                </a:solidFill>
                <a:latin typeface="Arial"/>
                <a:ea typeface="Arial"/>
                <a:cs typeface="Arial"/>
                <a:sym typeface="Arial"/>
              </a:rPr>
              <a:t>We Orchestrate Everything</a:t>
            </a:r>
            <a:endParaRPr b="0" i="0" sz="1400" u="none" cap="none" strike="noStrike">
              <a:solidFill>
                <a:srgbClr val="000000"/>
              </a:solidFill>
              <a:latin typeface="Arial"/>
              <a:ea typeface="Arial"/>
              <a:cs typeface="Arial"/>
              <a:sym typeface="Arial"/>
            </a:endParaRPr>
          </a:p>
        </p:txBody>
      </p:sp>
      <p:sp>
        <p:nvSpPr>
          <p:cNvPr id="12" name="Google Shape;12;p17"/>
          <p:cNvSpPr/>
          <p:nvPr/>
        </p:nvSpPr>
        <p:spPr>
          <a:xfrm>
            <a:off x="0" y="1"/>
            <a:ext cx="12192000" cy="72000"/>
          </a:xfrm>
          <a:prstGeom prst="rect">
            <a:avLst/>
          </a:prstGeom>
          <a:solidFill>
            <a:srgbClr val="004ABF"/>
          </a:solidFill>
          <a:ln>
            <a:noFill/>
          </a:ln>
        </p:spPr>
        <p:txBody>
          <a:bodyPr anchorCtr="0" anchor="ctr" bIns="0" lIns="0" spcFirstLastPara="1" rIns="0" wrap="square" tIns="18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3" name="Google Shape;13;p17"/>
          <p:cNvGrpSpPr/>
          <p:nvPr/>
        </p:nvGrpSpPr>
        <p:grpSpPr>
          <a:xfrm>
            <a:off x="10661073" y="6439293"/>
            <a:ext cx="1088014" cy="222907"/>
            <a:chOff x="550861" y="6458044"/>
            <a:chExt cx="1075763" cy="219628"/>
          </a:xfrm>
        </p:grpSpPr>
        <p:sp>
          <p:nvSpPr>
            <p:cNvPr id="14" name="Google Shape;14;p17"/>
            <p:cNvSpPr/>
            <p:nvPr/>
          </p:nvSpPr>
          <p:spPr>
            <a:xfrm>
              <a:off x="922458" y="6522307"/>
              <a:ext cx="122156" cy="123437"/>
            </a:xfrm>
            <a:custGeom>
              <a:rect b="b" l="l" r="r" t="t"/>
              <a:pathLst>
                <a:path extrusionOk="0" h="1100613" w="1089183">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6" y="828675"/>
                    <a:pt x="0" y="699516"/>
                    <a:pt x="0" y="549974"/>
                  </a:cubicBezTo>
                  <a:cubicBezTo>
                    <a:pt x="0" y="449771"/>
                    <a:pt x="24194" y="357664"/>
                    <a:pt x="72676" y="273558"/>
                  </a:cubicBezTo>
                  <a:cubicBezTo>
                    <a:pt x="121158" y="189548"/>
                    <a:pt x="187833" y="122873"/>
                    <a:pt x="272605" y="73723"/>
                  </a:cubicBezTo>
                  <a:cubicBezTo>
                    <a:pt x="357473" y="24574"/>
                    <a:pt x="448818" y="0"/>
                    <a:pt x="546735" y="0"/>
                  </a:cubicBezTo>
                  <a:close/>
                  <a:moveTo>
                    <a:pt x="544639" y="195167"/>
                  </a:moveTo>
                  <a:cubicBezTo>
                    <a:pt x="447675" y="195167"/>
                    <a:pt x="366141" y="228886"/>
                    <a:pt x="300038" y="296323"/>
                  </a:cubicBezTo>
                  <a:cubicBezTo>
                    <a:pt x="233934" y="363760"/>
                    <a:pt x="200882" y="449485"/>
                    <a:pt x="200882" y="553498"/>
                  </a:cubicBezTo>
                  <a:cubicBezTo>
                    <a:pt x="200882" y="669322"/>
                    <a:pt x="242506" y="761048"/>
                    <a:pt x="325660" y="828485"/>
                  </a:cubicBezTo>
                  <a:cubicBezTo>
                    <a:pt x="390334" y="881158"/>
                    <a:pt x="464439" y="907542"/>
                    <a:pt x="548164" y="907542"/>
                  </a:cubicBezTo>
                  <a:cubicBezTo>
                    <a:pt x="642747" y="907542"/>
                    <a:pt x="723329" y="873347"/>
                    <a:pt x="789908" y="804958"/>
                  </a:cubicBezTo>
                  <a:cubicBezTo>
                    <a:pt x="856488" y="736568"/>
                    <a:pt x="889730" y="652272"/>
                    <a:pt x="889730" y="552069"/>
                  </a:cubicBezTo>
                  <a:cubicBezTo>
                    <a:pt x="889730" y="452342"/>
                    <a:pt x="856202" y="367951"/>
                    <a:pt x="789146" y="298799"/>
                  </a:cubicBezTo>
                  <a:cubicBezTo>
                    <a:pt x="722186" y="229648"/>
                    <a:pt x="640651" y="195167"/>
                    <a:pt x="544639" y="1951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 name="Google Shape;15;p17"/>
            <p:cNvSpPr/>
            <p:nvPr/>
          </p:nvSpPr>
          <p:spPr>
            <a:xfrm>
              <a:off x="1062571" y="6522307"/>
              <a:ext cx="85354" cy="123341"/>
            </a:xfrm>
            <a:custGeom>
              <a:rect b="b" l="l" r="r" t="t"/>
              <a:pathLst>
                <a:path extrusionOk="0" h="1099756" w="761047">
                  <a:moveTo>
                    <a:pt x="0" y="0"/>
                  </a:moveTo>
                  <a:lnTo>
                    <a:pt x="201549" y="0"/>
                  </a:lnTo>
                  <a:lnTo>
                    <a:pt x="201549" y="379095"/>
                  </a:lnTo>
                  <a:lnTo>
                    <a:pt x="485966" y="0"/>
                  </a:lnTo>
                  <a:lnTo>
                    <a:pt x="725424" y="0"/>
                  </a:lnTo>
                  <a:lnTo>
                    <a:pt x="359569" y="490823"/>
                  </a:lnTo>
                  <a:lnTo>
                    <a:pt x="761047" y="1099757"/>
                  </a:lnTo>
                  <a:lnTo>
                    <a:pt x="524542" y="1099757"/>
                  </a:lnTo>
                  <a:lnTo>
                    <a:pt x="201549" y="611124"/>
                  </a:lnTo>
                  <a:lnTo>
                    <a:pt x="201549" y="1099757"/>
                  </a:lnTo>
                  <a:lnTo>
                    <a:pt x="0" y="1099757"/>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 name="Google Shape;16;p17"/>
            <p:cNvSpPr/>
            <p:nvPr/>
          </p:nvSpPr>
          <p:spPr>
            <a:xfrm>
              <a:off x="1163394" y="6522307"/>
              <a:ext cx="65581" cy="123331"/>
            </a:xfrm>
            <a:custGeom>
              <a:rect b="b" l="l" r="r" t="t"/>
              <a:pathLst>
                <a:path extrusionOk="0" h="1099661" w="584739">
                  <a:moveTo>
                    <a:pt x="0" y="0"/>
                  </a:moveTo>
                  <a:lnTo>
                    <a:pt x="584740" y="0"/>
                  </a:lnTo>
                  <a:lnTo>
                    <a:pt x="584740" y="204883"/>
                  </a:lnTo>
                  <a:lnTo>
                    <a:pt x="202406" y="204883"/>
                  </a:lnTo>
                  <a:lnTo>
                    <a:pt x="202406" y="392621"/>
                  </a:lnTo>
                  <a:lnTo>
                    <a:pt x="584740" y="392621"/>
                  </a:lnTo>
                  <a:lnTo>
                    <a:pt x="584740" y="593693"/>
                  </a:lnTo>
                  <a:lnTo>
                    <a:pt x="202406" y="593693"/>
                  </a:lnTo>
                  <a:lnTo>
                    <a:pt x="202406" y="894112"/>
                  </a:lnTo>
                  <a:lnTo>
                    <a:pt x="584740" y="894112"/>
                  </a:lnTo>
                  <a:lnTo>
                    <a:pt x="584740" y="1099661"/>
                  </a:lnTo>
                  <a:lnTo>
                    <a:pt x="0" y="1099661"/>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 name="Google Shape;17;p17"/>
            <p:cNvSpPr/>
            <p:nvPr/>
          </p:nvSpPr>
          <p:spPr>
            <a:xfrm>
              <a:off x="1245757" y="6522296"/>
              <a:ext cx="78667" cy="123427"/>
            </a:xfrm>
            <a:custGeom>
              <a:rect b="b" l="l" r="r" t="t"/>
              <a:pathLst>
                <a:path extrusionOk="0" h="1100518" w="701421">
                  <a:moveTo>
                    <a:pt x="681800" y="168878"/>
                  </a:moveTo>
                  <a:lnTo>
                    <a:pt x="524542" y="299275"/>
                  </a:lnTo>
                  <a:cubicBezTo>
                    <a:pt x="469297" y="227076"/>
                    <a:pt x="413099" y="190976"/>
                    <a:pt x="355854" y="190976"/>
                  </a:cubicBezTo>
                  <a:cubicBezTo>
                    <a:pt x="328041" y="190976"/>
                    <a:pt x="305181" y="198025"/>
                    <a:pt x="287464" y="212027"/>
                  </a:cubicBezTo>
                  <a:cubicBezTo>
                    <a:pt x="269748" y="226028"/>
                    <a:pt x="260890" y="241840"/>
                    <a:pt x="260890" y="259366"/>
                  </a:cubicBezTo>
                  <a:cubicBezTo>
                    <a:pt x="260890" y="276892"/>
                    <a:pt x="267176" y="293561"/>
                    <a:pt x="279845" y="309182"/>
                  </a:cubicBezTo>
                  <a:cubicBezTo>
                    <a:pt x="297085" y="330041"/>
                    <a:pt x="348996" y="374999"/>
                    <a:pt x="435578" y="443770"/>
                  </a:cubicBezTo>
                  <a:cubicBezTo>
                    <a:pt x="516636" y="507397"/>
                    <a:pt x="565690" y="547497"/>
                    <a:pt x="582930" y="564166"/>
                  </a:cubicBezTo>
                  <a:cubicBezTo>
                    <a:pt x="625983" y="605028"/>
                    <a:pt x="656463" y="644081"/>
                    <a:pt x="674465" y="681323"/>
                  </a:cubicBezTo>
                  <a:cubicBezTo>
                    <a:pt x="692468" y="718566"/>
                    <a:pt x="701421" y="759333"/>
                    <a:pt x="701421" y="803529"/>
                  </a:cubicBezTo>
                  <a:cubicBezTo>
                    <a:pt x="701421" y="889445"/>
                    <a:pt x="669798" y="960501"/>
                    <a:pt x="606552" y="1016508"/>
                  </a:cubicBezTo>
                  <a:cubicBezTo>
                    <a:pt x="543306" y="1072515"/>
                    <a:pt x="460820" y="1100518"/>
                    <a:pt x="359093" y="1100518"/>
                  </a:cubicBezTo>
                  <a:cubicBezTo>
                    <a:pt x="279654" y="1100518"/>
                    <a:pt x="210408" y="1082231"/>
                    <a:pt x="151448" y="1045655"/>
                  </a:cubicBezTo>
                  <a:cubicBezTo>
                    <a:pt x="92488" y="1009079"/>
                    <a:pt x="42006" y="951643"/>
                    <a:pt x="0" y="873252"/>
                  </a:cubicBezTo>
                  <a:lnTo>
                    <a:pt x="178498" y="772097"/>
                  </a:lnTo>
                  <a:cubicBezTo>
                    <a:pt x="232220" y="864680"/>
                    <a:pt x="293941" y="910971"/>
                    <a:pt x="363855" y="910971"/>
                  </a:cubicBezTo>
                  <a:cubicBezTo>
                    <a:pt x="400336" y="910971"/>
                    <a:pt x="430911" y="900970"/>
                    <a:pt x="455772" y="881063"/>
                  </a:cubicBezTo>
                  <a:cubicBezTo>
                    <a:pt x="480536" y="861155"/>
                    <a:pt x="493014" y="838105"/>
                    <a:pt x="493014" y="812006"/>
                  </a:cubicBezTo>
                  <a:cubicBezTo>
                    <a:pt x="493014" y="788289"/>
                    <a:pt x="483680" y="764572"/>
                    <a:pt x="464915" y="740759"/>
                  </a:cubicBezTo>
                  <a:cubicBezTo>
                    <a:pt x="446151" y="717042"/>
                    <a:pt x="404908" y="680657"/>
                    <a:pt x="341090" y="631793"/>
                  </a:cubicBezTo>
                  <a:cubicBezTo>
                    <a:pt x="219551" y="538734"/>
                    <a:pt x="141065" y="466916"/>
                    <a:pt x="105633" y="416338"/>
                  </a:cubicBezTo>
                  <a:cubicBezTo>
                    <a:pt x="70199" y="365760"/>
                    <a:pt x="52483" y="315278"/>
                    <a:pt x="52483" y="264986"/>
                  </a:cubicBezTo>
                  <a:cubicBezTo>
                    <a:pt x="52483" y="192310"/>
                    <a:pt x="82010" y="130016"/>
                    <a:pt x="140970" y="78010"/>
                  </a:cubicBezTo>
                  <a:cubicBezTo>
                    <a:pt x="199930" y="26003"/>
                    <a:pt x="272701" y="0"/>
                    <a:pt x="359283" y="0"/>
                  </a:cubicBezTo>
                  <a:cubicBezTo>
                    <a:pt x="415004" y="0"/>
                    <a:pt x="467963" y="12097"/>
                    <a:pt x="518350" y="36290"/>
                  </a:cubicBezTo>
                  <a:cubicBezTo>
                    <a:pt x="568547" y="60579"/>
                    <a:pt x="623031" y="104775"/>
                    <a:pt x="681800" y="1688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 name="Google Shape;18;p17"/>
            <p:cNvSpPr/>
            <p:nvPr/>
          </p:nvSpPr>
          <p:spPr>
            <a:xfrm>
              <a:off x="1336538" y="6522307"/>
              <a:ext cx="64950" cy="123341"/>
            </a:xfrm>
            <a:custGeom>
              <a:rect b="b" l="l" r="r" t="t"/>
              <a:pathLst>
                <a:path extrusionOk="0" h="1099756" w="579120">
                  <a:moveTo>
                    <a:pt x="0" y="0"/>
                  </a:moveTo>
                  <a:lnTo>
                    <a:pt x="579120" y="0"/>
                  </a:lnTo>
                  <a:lnTo>
                    <a:pt x="579120" y="196596"/>
                  </a:lnTo>
                  <a:lnTo>
                    <a:pt x="388239" y="196596"/>
                  </a:lnTo>
                  <a:lnTo>
                    <a:pt x="388239" y="1099757"/>
                  </a:lnTo>
                  <a:lnTo>
                    <a:pt x="185928" y="1099757"/>
                  </a:lnTo>
                  <a:lnTo>
                    <a:pt x="185928" y="196596"/>
                  </a:lnTo>
                  <a:lnTo>
                    <a:pt x="0" y="196596"/>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 name="Google Shape;19;p17"/>
            <p:cNvSpPr/>
            <p:nvPr/>
          </p:nvSpPr>
          <p:spPr>
            <a:xfrm>
              <a:off x="1420278" y="6522307"/>
              <a:ext cx="75312" cy="123331"/>
            </a:xfrm>
            <a:custGeom>
              <a:rect b="b" l="l" r="r" t="t"/>
              <a:pathLst>
                <a:path extrusionOk="0" h="1099661" w="671512">
                  <a:moveTo>
                    <a:pt x="0" y="0"/>
                  </a:moveTo>
                  <a:lnTo>
                    <a:pt x="211360" y="0"/>
                  </a:lnTo>
                  <a:cubicBezTo>
                    <a:pt x="327089" y="0"/>
                    <a:pt x="409480" y="10858"/>
                    <a:pt x="458629" y="32480"/>
                  </a:cubicBezTo>
                  <a:cubicBezTo>
                    <a:pt x="507682" y="54197"/>
                    <a:pt x="547211" y="90202"/>
                    <a:pt x="577120" y="140494"/>
                  </a:cubicBezTo>
                  <a:cubicBezTo>
                    <a:pt x="607029" y="190881"/>
                    <a:pt x="621982" y="250412"/>
                    <a:pt x="621982" y="319183"/>
                  </a:cubicBezTo>
                  <a:cubicBezTo>
                    <a:pt x="621982" y="391478"/>
                    <a:pt x="605504" y="451866"/>
                    <a:pt x="572453" y="500444"/>
                  </a:cubicBezTo>
                  <a:cubicBezTo>
                    <a:pt x="539496" y="549021"/>
                    <a:pt x="489681" y="585788"/>
                    <a:pt x="423291" y="610743"/>
                  </a:cubicBezTo>
                  <a:lnTo>
                    <a:pt x="671513" y="1099661"/>
                  </a:lnTo>
                  <a:lnTo>
                    <a:pt x="453485" y="1099661"/>
                  </a:lnTo>
                  <a:lnTo>
                    <a:pt x="217837" y="633889"/>
                  </a:lnTo>
                  <a:lnTo>
                    <a:pt x="199549" y="633889"/>
                  </a:lnTo>
                  <a:lnTo>
                    <a:pt x="199549" y="1099661"/>
                  </a:lnTo>
                  <a:lnTo>
                    <a:pt x="95" y="1099661"/>
                  </a:lnTo>
                  <a:lnTo>
                    <a:pt x="95" y="0"/>
                  </a:lnTo>
                  <a:close/>
                  <a:moveTo>
                    <a:pt x="199454" y="429863"/>
                  </a:moveTo>
                  <a:lnTo>
                    <a:pt x="261938" y="429863"/>
                  </a:lnTo>
                  <a:cubicBezTo>
                    <a:pt x="325374" y="429863"/>
                    <a:pt x="368998" y="421100"/>
                    <a:pt x="392906" y="403574"/>
                  </a:cubicBezTo>
                  <a:cubicBezTo>
                    <a:pt x="416814" y="386048"/>
                    <a:pt x="428720" y="357092"/>
                    <a:pt x="428720" y="316516"/>
                  </a:cubicBezTo>
                  <a:cubicBezTo>
                    <a:pt x="428720" y="292513"/>
                    <a:pt x="422815" y="271653"/>
                    <a:pt x="411004" y="253936"/>
                  </a:cubicBezTo>
                  <a:cubicBezTo>
                    <a:pt x="399193" y="236220"/>
                    <a:pt x="383286" y="223456"/>
                    <a:pt x="363379" y="215646"/>
                  </a:cubicBezTo>
                  <a:cubicBezTo>
                    <a:pt x="343471" y="207931"/>
                    <a:pt x="307086" y="204025"/>
                    <a:pt x="254032" y="204025"/>
                  </a:cubicBezTo>
                  <a:lnTo>
                    <a:pt x="199358" y="204025"/>
                  </a:lnTo>
                  <a:lnTo>
                    <a:pt x="199358" y="4298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 name="Google Shape;20;p17"/>
            <p:cNvSpPr/>
            <p:nvPr/>
          </p:nvSpPr>
          <p:spPr>
            <a:xfrm>
              <a:off x="1504468" y="6522307"/>
              <a:ext cx="122156" cy="123437"/>
            </a:xfrm>
            <a:custGeom>
              <a:rect b="b" l="l" r="r" t="t"/>
              <a:pathLst>
                <a:path extrusionOk="0" h="1100613" w="1089184">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7" y="828675"/>
                    <a:pt x="0" y="699516"/>
                    <a:pt x="0" y="549974"/>
                  </a:cubicBezTo>
                  <a:cubicBezTo>
                    <a:pt x="0" y="449771"/>
                    <a:pt x="24194" y="357664"/>
                    <a:pt x="72676" y="273558"/>
                  </a:cubicBezTo>
                  <a:cubicBezTo>
                    <a:pt x="121158" y="189548"/>
                    <a:pt x="187833" y="122873"/>
                    <a:pt x="272605" y="73723"/>
                  </a:cubicBezTo>
                  <a:cubicBezTo>
                    <a:pt x="357474" y="24574"/>
                    <a:pt x="448818" y="0"/>
                    <a:pt x="546735" y="0"/>
                  </a:cubicBezTo>
                  <a:close/>
                  <a:moveTo>
                    <a:pt x="544639" y="195167"/>
                  </a:moveTo>
                  <a:cubicBezTo>
                    <a:pt x="447675" y="195167"/>
                    <a:pt x="366141" y="228886"/>
                    <a:pt x="300038" y="296323"/>
                  </a:cubicBezTo>
                  <a:cubicBezTo>
                    <a:pt x="233934" y="363760"/>
                    <a:pt x="200883" y="449485"/>
                    <a:pt x="200883" y="553498"/>
                  </a:cubicBezTo>
                  <a:cubicBezTo>
                    <a:pt x="200883" y="669322"/>
                    <a:pt x="242507" y="761048"/>
                    <a:pt x="325660" y="828485"/>
                  </a:cubicBezTo>
                  <a:cubicBezTo>
                    <a:pt x="390335" y="881158"/>
                    <a:pt x="464439" y="907542"/>
                    <a:pt x="548164" y="907542"/>
                  </a:cubicBezTo>
                  <a:cubicBezTo>
                    <a:pt x="642747" y="907542"/>
                    <a:pt x="723329" y="873347"/>
                    <a:pt x="789908" y="804958"/>
                  </a:cubicBezTo>
                  <a:cubicBezTo>
                    <a:pt x="856488" y="736568"/>
                    <a:pt x="889731" y="652272"/>
                    <a:pt x="889731" y="552069"/>
                  </a:cubicBezTo>
                  <a:cubicBezTo>
                    <a:pt x="889731" y="452342"/>
                    <a:pt x="856202" y="367951"/>
                    <a:pt x="789147" y="298799"/>
                  </a:cubicBezTo>
                  <a:cubicBezTo>
                    <a:pt x="722186" y="229648"/>
                    <a:pt x="640652" y="195167"/>
                    <a:pt x="544639" y="1951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 name="Google Shape;21;p17"/>
            <p:cNvSpPr/>
            <p:nvPr/>
          </p:nvSpPr>
          <p:spPr>
            <a:xfrm>
              <a:off x="550861" y="6572408"/>
              <a:ext cx="179095" cy="105264"/>
            </a:xfrm>
            <a:custGeom>
              <a:rect b="b" l="l" r="r" t="t"/>
              <a:pathLst>
                <a:path extrusionOk="0" h="938572" w="1596871">
                  <a:moveTo>
                    <a:pt x="929866" y="348739"/>
                  </a:moveTo>
                  <a:cubicBezTo>
                    <a:pt x="929866" y="348739"/>
                    <a:pt x="136148" y="504282"/>
                    <a:pt x="12704" y="252822"/>
                  </a:cubicBezTo>
                  <a:cubicBezTo>
                    <a:pt x="-4441" y="217961"/>
                    <a:pt x="-3870" y="176813"/>
                    <a:pt x="12228" y="141475"/>
                  </a:cubicBezTo>
                  <a:cubicBezTo>
                    <a:pt x="70044" y="14888"/>
                    <a:pt x="312075" y="-198853"/>
                    <a:pt x="992731" y="413985"/>
                  </a:cubicBezTo>
                  <a:lnTo>
                    <a:pt x="1385352" y="837181"/>
                  </a:lnTo>
                  <a:cubicBezTo>
                    <a:pt x="1385352" y="837181"/>
                    <a:pt x="1609285" y="1143124"/>
                    <a:pt x="1596331" y="692115"/>
                  </a:cubicBezTo>
                  <a:cubicBezTo>
                    <a:pt x="1583377" y="241011"/>
                    <a:pt x="1548039" y="187195"/>
                    <a:pt x="1548039" y="187195"/>
                  </a:cubicBezTo>
                  <a:lnTo>
                    <a:pt x="929866" y="3487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 name="Google Shape;22;p17"/>
            <p:cNvSpPr/>
            <p:nvPr/>
          </p:nvSpPr>
          <p:spPr>
            <a:xfrm>
              <a:off x="712109" y="6458044"/>
              <a:ext cx="146205" cy="156178"/>
            </a:xfrm>
            <a:custGeom>
              <a:rect b="b" l="l" r="r" t="t"/>
              <a:pathLst>
                <a:path extrusionOk="0" h="1392536" w="1303615">
                  <a:moveTo>
                    <a:pt x="720952" y="1099350"/>
                  </a:moveTo>
                  <a:lnTo>
                    <a:pt x="110209" y="1206983"/>
                  </a:lnTo>
                  <a:cubicBezTo>
                    <a:pt x="110209" y="1206983"/>
                    <a:pt x="15531" y="557282"/>
                    <a:pt x="4386" y="347542"/>
                  </a:cubicBezTo>
                  <a:cubicBezTo>
                    <a:pt x="-6758" y="137801"/>
                    <a:pt x="-17902" y="-213004"/>
                    <a:pt x="258704" y="173044"/>
                  </a:cubicBezTo>
                  <a:cubicBezTo>
                    <a:pt x="535310" y="559092"/>
                    <a:pt x="719047" y="1106684"/>
                    <a:pt x="736383" y="1140117"/>
                  </a:cubicBezTo>
                  <a:cubicBezTo>
                    <a:pt x="753718" y="1173550"/>
                    <a:pt x="909642" y="1425962"/>
                    <a:pt x="1191773" y="1388815"/>
                  </a:cubicBezTo>
                  <a:cubicBezTo>
                    <a:pt x="1191773" y="1388815"/>
                    <a:pt x="1397227" y="1364050"/>
                    <a:pt x="1251209" y="1227938"/>
                  </a:cubicBezTo>
                  <a:cubicBezTo>
                    <a:pt x="1105191" y="1092016"/>
                    <a:pt x="965364" y="1084586"/>
                    <a:pt x="720952" y="109935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3" name="Google Shape;23;p17"/>
          <p:cNvGrpSpPr/>
          <p:nvPr/>
        </p:nvGrpSpPr>
        <p:grpSpPr>
          <a:xfrm>
            <a:off x="-1564315" y="6625"/>
            <a:ext cx="1391014" cy="6851375"/>
            <a:chOff x="-1857186" y="6625"/>
            <a:chExt cx="1766435" cy="8700495"/>
          </a:xfrm>
        </p:grpSpPr>
        <p:sp>
          <p:nvSpPr>
            <p:cNvPr id="24" name="Google Shape;24;p17"/>
            <p:cNvSpPr/>
            <p:nvPr/>
          </p:nvSpPr>
          <p:spPr>
            <a:xfrm>
              <a:off x="-1857186" y="6625"/>
              <a:ext cx="1766435" cy="8700495"/>
            </a:xfrm>
            <a:prstGeom prst="rect">
              <a:avLst/>
            </a:prstGeom>
            <a:solidFill>
              <a:schemeClr val="dk1"/>
            </a:solidFill>
            <a:ln>
              <a:noFill/>
            </a:ln>
          </p:spPr>
          <p:txBody>
            <a:bodyPr anchorCtr="0" anchor="t" bIns="0" lIns="0" spcFirstLastPara="1" rIns="0" wrap="square" tIns="72000">
              <a:noAutofit/>
            </a:bodyPr>
            <a:lstStyle/>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chemeClr val="lt1"/>
                  </a:solidFill>
                  <a:latin typeface="Arial"/>
                  <a:ea typeface="Arial"/>
                  <a:cs typeface="Arial"/>
                  <a:sym typeface="Arial"/>
                </a:rPr>
                <a:t>표준템플릿 사용법</a:t>
              </a:r>
              <a:endParaRPr b="1"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ko-KR" sz="1100" u="none" cap="none" strike="noStrike">
                  <a:solidFill>
                    <a:schemeClr val="lt1"/>
                  </a:solidFill>
                  <a:latin typeface="Arial"/>
                  <a:ea typeface="Arial"/>
                  <a:cs typeface="Arial"/>
                  <a:sym typeface="Arial"/>
                </a:rPr>
                <a:t>꼭 지켜주세요 ☺</a:t>
              </a:r>
              <a:endParaRPr b="1" i="0" sz="1100" u="none" cap="none" strike="noStrike">
                <a:solidFill>
                  <a:schemeClr val="lt1"/>
                </a:solidFill>
                <a:latin typeface="Arial"/>
                <a:ea typeface="Arial"/>
                <a:cs typeface="Arial"/>
                <a:sym typeface="Arial"/>
              </a:endParaRPr>
            </a:p>
          </p:txBody>
        </p:sp>
        <p:pic>
          <p:nvPicPr>
            <p:cNvPr id="25" name="Google Shape;25;p17"/>
            <p:cNvPicPr preferRelativeResize="0"/>
            <p:nvPr/>
          </p:nvPicPr>
          <p:blipFill rotWithShape="1">
            <a:blip r:embed="rId1">
              <a:alphaModFix/>
            </a:blip>
            <a:srcRect b="0" l="0" r="0" t="0"/>
            <a:stretch/>
          </p:blipFill>
          <p:spPr>
            <a:xfrm>
              <a:off x="-1760459" y="641851"/>
              <a:ext cx="1578958" cy="1643301"/>
            </a:xfrm>
            <a:prstGeom prst="rect">
              <a:avLst/>
            </a:prstGeom>
            <a:noFill/>
            <a:ln>
              <a:noFill/>
            </a:ln>
          </p:spPr>
        </p:pic>
        <p:sp>
          <p:nvSpPr>
            <p:cNvPr id="26" name="Google Shape;26;p17"/>
            <p:cNvSpPr txBox="1"/>
            <p:nvPr/>
          </p:nvSpPr>
          <p:spPr>
            <a:xfrm>
              <a:off x="-1760459" y="2340716"/>
              <a:ext cx="1223092"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00"/>
                <a:buFont typeface="Arial"/>
                <a:buNone/>
              </a:pPr>
              <a:r>
                <a:rPr b="0" i="0" lang="ko-KR" sz="700" u="none" cap="none" strike="noStrike">
                  <a:solidFill>
                    <a:schemeClr val="lt1"/>
                  </a:solidFill>
                  <a:latin typeface="Arial"/>
                  <a:ea typeface="Arial"/>
                  <a:cs typeface="Arial"/>
                  <a:sym typeface="Arial"/>
                </a:rPr>
                <a:t>컬러 값은 반드시 정해진 </a:t>
              </a:r>
              <a:r>
                <a:rPr b="0" i="0" lang="ko-KR" sz="700" u="none" cap="none" strike="noStrike">
                  <a:solidFill>
                    <a:srgbClr val="FFFF00"/>
                  </a:solidFill>
                  <a:latin typeface="Arial"/>
                  <a:ea typeface="Arial"/>
                  <a:cs typeface="Arial"/>
                  <a:sym typeface="Arial"/>
                </a:rPr>
                <a:t>테마색과 </a:t>
              </a:r>
              <a:br>
                <a:rPr b="0" i="0" lang="ko-KR" sz="700" u="none" cap="none" strike="noStrike">
                  <a:solidFill>
                    <a:srgbClr val="FFFF00"/>
                  </a:solidFill>
                  <a:latin typeface="Arial"/>
                  <a:ea typeface="Arial"/>
                  <a:cs typeface="Arial"/>
                  <a:sym typeface="Arial"/>
                </a:rPr>
              </a:br>
              <a:r>
                <a:rPr b="0" i="0" lang="ko-KR" sz="700" u="none" cap="none" strike="noStrike">
                  <a:solidFill>
                    <a:srgbClr val="FFFF00"/>
                  </a:solidFill>
                  <a:latin typeface="Arial"/>
                  <a:ea typeface="Arial"/>
                  <a:cs typeface="Arial"/>
                  <a:sym typeface="Arial"/>
                </a:rPr>
                <a:t>표준색</a:t>
              </a:r>
              <a:r>
                <a:rPr b="0" i="0" lang="ko-KR" sz="700" u="none" cap="none" strike="noStrike">
                  <a:solidFill>
                    <a:schemeClr val="lt1"/>
                  </a:solidFill>
                  <a:latin typeface="Arial"/>
                  <a:ea typeface="Arial"/>
                  <a:cs typeface="Arial"/>
                  <a:sym typeface="Arial"/>
                </a:rPr>
                <a:t>에서 사용해주시기 바랍니다.</a:t>
              </a:r>
              <a:endParaRPr b="0" i="0" sz="700" u="none" cap="none" strike="noStrike">
                <a:solidFill>
                  <a:schemeClr val="lt1"/>
                </a:solidFill>
                <a:latin typeface="Arial"/>
                <a:ea typeface="Arial"/>
                <a:cs typeface="Arial"/>
                <a:sym typeface="Arial"/>
              </a:endParaRPr>
            </a:p>
          </p:txBody>
        </p:sp>
        <p:sp>
          <p:nvSpPr>
            <p:cNvPr id="27" name="Google Shape;27;p17"/>
            <p:cNvSpPr txBox="1"/>
            <p:nvPr/>
          </p:nvSpPr>
          <p:spPr>
            <a:xfrm>
              <a:off x="-1760458" y="3605953"/>
              <a:ext cx="1245534" cy="53860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00"/>
                <a:buFont typeface="Arial"/>
                <a:buNone/>
              </a:pPr>
              <a:r>
                <a:rPr b="0" i="0" lang="ko-KR" sz="700" u="none" cap="none" strike="noStrike">
                  <a:solidFill>
                    <a:schemeClr val="lt1"/>
                  </a:solidFill>
                  <a:latin typeface="Arial"/>
                  <a:ea typeface="Arial"/>
                  <a:cs typeface="Arial"/>
                  <a:sym typeface="Arial"/>
                </a:rPr>
                <a:t>글꼴은 </a:t>
              </a:r>
              <a:r>
                <a:rPr b="0" i="0" lang="ko-KR" sz="700" u="none" cap="none" strike="noStrike">
                  <a:solidFill>
                    <a:srgbClr val="FFFF00"/>
                  </a:solidFill>
                  <a:latin typeface="Arial"/>
                  <a:ea typeface="Arial"/>
                  <a:cs typeface="Arial"/>
                  <a:sym typeface="Arial"/>
                </a:rPr>
                <a:t>테마글꼴</a:t>
              </a:r>
              <a:r>
                <a:rPr b="0" i="0" lang="ko-KR" sz="700" u="none" cap="none" strike="noStrike">
                  <a:solidFill>
                    <a:schemeClr val="lt1"/>
                  </a:solidFill>
                  <a:latin typeface="Arial"/>
                  <a:ea typeface="Arial"/>
                  <a:cs typeface="Arial"/>
                  <a:sym typeface="Arial"/>
                </a:rPr>
                <a:t> 위주로 사용하시되,</a:t>
              </a:r>
              <a:br>
                <a:rPr b="0" i="0" lang="ko-KR" sz="700" u="none" cap="none" strike="noStrike">
                  <a:solidFill>
                    <a:schemeClr val="lt1"/>
                  </a:solidFill>
                  <a:latin typeface="Arial"/>
                  <a:ea typeface="Arial"/>
                  <a:cs typeface="Arial"/>
                  <a:sym typeface="Arial"/>
                </a:rPr>
              </a:br>
              <a:r>
                <a:rPr b="0" i="0" lang="ko-KR" sz="700" u="none" cap="none" strike="noStrike">
                  <a:solidFill>
                    <a:schemeClr val="lt1"/>
                  </a:solidFill>
                  <a:latin typeface="Arial"/>
                  <a:ea typeface="Arial"/>
                  <a:cs typeface="Arial"/>
                  <a:sym typeface="Arial"/>
                </a:rPr>
                <a:t>부득이하게 사용이 필요한 경우 </a:t>
              </a:r>
              <a:br>
                <a:rPr b="0" i="0" lang="ko-KR" sz="700" u="none" cap="none" strike="noStrike">
                  <a:solidFill>
                    <a:schemeClr val="lt1"/>
                  </a:solidFill>
                  <a:latin typeface="Arial"/>
                  <a:ea typeface="Arial"/>
                  <a:cs typeface="Arial"/>
                  <a:sym typeface="Arial"/>
                </a:rPr>
              </a:br>
              <a:endParaRPr b="0" i="0" sz="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ko-KR" sz="700" u="none" cap="none" strike="noStrike">
                  <a:solidFill>
                    <a:srgbClr val="FFFF00"/>
                  </a:solidFill>
                  <a:latin typeface="Arial"/>
                  <a:ea typeface="Arial"/>
                  <a:cs typeface="Arial"/>
                  <a:sym typeface="Arial"/>
                </a:rPr>
                <a:t>Pretendard</a:t>
              </a:r>
              <a:r>
                <a:rPr b="0" i="0" lang="ko-KR" sz="700" u="none" cap="none" strike="noStrike">
                  <a:solidFill>
                    <a:schemeClr val="lt1"/>
                  </a:solidFill>
                  <a:latin typeface="Arial"/>
                  <a:ea typeface="Arial"/>
                  <a:cs typeface="Arial"/>
                  <a:sym typeface="Arial"/>
                </a:rPr>
                <a:t>안에서</a:t>
              </a:r>
              <a:endParaRPr b="0" i="0" sz="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ko-KR" sz="700" u="none" cap="none" strike="noStrike">
                  <a:solidFill>
                    <a:schemeClr val="lt1"/>
                  </a:solidFill>
                  <a:latin typeface="Arial"/>
                  <a:ea typeface="Arial"/>
                  <a:cs typeface="Arial"/>
                  <a:sym typeface="Arial"/>
                </a:rPr>
                <a:t>한정적으로 사용해주시기 바랍니다.</a:t>
              </a:r>
              <a:endParaRPr b="0" i="0" sz="700" u="none" cap="none" strike="noStrike">
                <a:solidFill>
                  <a:schemeClr val="lt1"/>
                </a:solidFill>
                <a:latin typeface="Arial"/>
                <a:ea typeface="Arial"/>
                <a:cs typeface="Arial"/>
                <a:sym typeface="Arial"/>
              </a:endParaRPr>
            </a:p>
          </p:txBody>
        </p:sp>
        <p:grpSp>
          <p:nvGrpSpPr>
            <p:cNvPr id="28" name="Google Shape;28;p17"/>
            <p:cNvGrpSpPr/>
            <p:nvPr/>
          </p:nvGrpSpPr>
          <p:grpSpPr>
            <a:xfrm>
              <a:off x="-1760636" y="2766906"/>
              <a:ext cx="1579307" cy="793221"/>
              <a:chOff x="-1704270" y="2751667"/>
              <a:chExt cx="1466574" cy="736600"/>
            </a:xfrm>
          </p:grpSpPr>
          <p:pic>
            <p:nvPicPr>
              <p:cNvPr id="29" name="Google Shape;29;p17"/>
              <p:cNvPicPr preferRelativeResize="0"/>
              <p:nvPr/>
            </p:nvPicPr>
            <p:blipFill rotWithShape="1">
              <a:blip r:embed="rId2">
                <a:alphaModFix/>
              </a:blip>
              <a:srcRect b="0" l="2657" r="678" t="0"/>
              <a:stretch/>
            </p:blipFill>
            <p:spPr>
              <a:xfrm>
                <a:off x="-1704270" y="2751667"/>
                <a:ext cx="1466574" cy="736600"/>
              </a:xfrm>
              <a:prstGeom prst="rect">
                <a:avLst/>
              </a:prstGeom>
              <a:noFill/>
              <a:ln>
                <a:noFill/>
              </a:ln>
            </p:spPr>
          </p:pic>
          <p:sp>
            <p:nvSpPr>
              <p:cNvPr id="30" name="Google Shape;30;p17"/>
              <p:cNvSpPr txBox="1"/>
              <p:nvPr/>
            </p:nvSpPr>
            <p:spPr>
              <a:xfrm>
                <a:off x="-566576" y="2927138"/>
                <a:ext cx="83360" cy="5716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00"/>
                  <a:buFont typeface="Arial"/>
                  <a:buNone/>
                </a:pPr>
                <a:r>
                  <a:rPr b="1" i="0" lang="ko-KR" sz="400" u="none" cap="none" strike="noStrike">
                    <a:solidFill>
                      <a:schemeClr val="dk1"/>
                    </a:solidFill>
                    <a:latin typeface="Arial"/>
                    <a:ea typeface="Arial"/>
                    <a:cs typeface="Arial"/>
                    <a:sym typeface="Arial"/>
                  </a:rPr>
                  <a:t>영어</a:t>
                </a:r>
                <a:endParaRPr b="0" i="0" sz="1400" u="none" cap="none" strike="noStrike">
                  <a:solidFill>
                    <a:srgbClr val="000000"/>
                  </a:solidFill>
                  <a:latin typeface="Arial"/>
                  <a:ea typeface="Arial"/>
                  <a:cs typeface="Arial"/>
                  <a:sym typeface="Arial"/>
                </a:endParaRPr>
              </a:p>
            </p:txBody>
          </p:sp>
          <p:sp>
            <p:nvSpPr>
              <p:cNvPr id="31" name="Google Shape;31;p17"/>
              <p:cNvSpPr txBox="1"/>
              <p:nvPr/>
            </p:nvSpPr>
            <p:spPr>
              <a:xfrm>
                <a:off x="-566576" y="3075304"/>
                <a:ext cx="83360" cy="5716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00"/>
                  <a:buFont typeface="Arial"/>
                  <a:buNone/>
                </a:pPr>
                <a:r>
                  <a:rPr b="1" i="0" lang="ko-KR" sz="400" u="none" cap="none" strike="noStrike">
                    <a:solidFill>
                      <a:schemeClr val="dk1"/>
                    </a:solidFill>
                    <a:latin typeface="Arial"/>
                    <a:ea typeface="Arial"/>
                    <a:cs typeface="Arial"/>
                    <a:sym typeface="Arial"/>
                  </a:rPr>
                  <a:t>영어</a:t>
                </a:r>
                <a:endParaRPr b="0" i="0" sz="1400" u="none" cap="none" strike="noStrike">
                  <a:solidFill>
                    <a:srgbClr val="000000"/>
                  </a:solidFill>
                  <a:latin typeface="Arial"/>
                  <a:ea typeface="Arial"/>
                  <a:cs typeface="Arial"/>
                  <a:sym typeface="Arial"/>
                </a:endParaRPr>
              </a:p>
            </p:txBody>
          </p:sp>
          <p:sp>
            <p:nvSpPr>
              <p:cNvPr id="32" name="Google Shape;32;p17"/>
              <p:cNvSpPr txBox="1"/>
              <p:nvPr/>
            </p:nvSpPr>
            <p:spPr>
              <a:xfrm>
                <a:off x="-566576" y="3223470"/>
                <a:ext cx="83360" cy="5716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00"/>
                  <a:buFont typeface="Arial"/>
                  <a:buNone/>
                </a:pPr>
                <a:r>
                  <a:rPr b="1" i="0" lang="ko-KR" sz="400" u="none" cap="none" strike="noStrike">
                    <a:solidFill>
                      <a:schemeClr val="dk1"/>
                    </a:solidFill>
                    <a:latin typeface="Arial"/>
                    <a:ea typeface="Arial"/>
                    <a:cs typeface="Arial"/>
                    <a:sym typeface="Arial"/>
                  </a:rPr>
                  <a:t>한글</a:t>
                </a:r>
                <a:endParaRPr b="0" i="0" sz="1400" u="none" cap="none" strike="noStrike">
                  <a:solidFill>
                    <a:srgbClr val="000000"/>
                  </a:solidFill>
                  <a:latin typeface="Arial"/>
                  <a:ea typeface="Arial"/>
                  <a:cs typeface="Arial"/>
                  <a:sym typeface="Arial"/>
                </a:endParaRPr>
              </a:p>
            </p:txBody>
          </p:sp>
          <p:sp>
            <p:nvSpPr>
              <p:cNvPr id="33" name="Google Shape;33;p17"/>
              <p:cNvSpPr txBox="1"/>
              <p:nvPr/>
            </p:nvSpPr>
            <p:spPr>
              <a:xfrm>
                <a:off x="-566576" y="3371637"/>
                <a:ext cx="83360" cy="5716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00"/>
                  <a:buFont typeface="Arial"/>
                  <a:buNone/>
                </a:pPr>
                <a:r>
                  <a:rPr b="1" i="0" lang="ko-KR" sz="400" u="none" cap="none" strike="noStrike">
                    <a:solidFill>
                      <a:schemeClr val="dk1"/>
                    </a:solidFill>
                    <a:latin typeface="Arial"/>
                    <a:ea typeface="Arial"/>
                    <a:cs typeface="Arial"/>
                    <a:sym typeface="Arial"/>
                  </a:rPr>
                  <a:t>한글</a:t>
                </a:r>
                <a:endParaRPr b="0" i="0" sz="1400" u="none" cap="none" strike="noStrike">
                  <a:solidFill>
                    <a:srgbClr val="000000"/>
                  </a:solidFill>
                  <a:latin typeface="Arial"/>
                  <a:ea typeface="Arial"/>
                  <a:cs typeface="Arial"/>
                  <a:sym typeface="Arial"/>
                </a:endParaRPr>
              </a:p>
            </p:txBody>
          </p:sp>
        </p:grpSp>
        <p:pic>
          <p:nvPicPr>
            <p:cNvPr id="34" name="Google Shape;34;p17"/>
            <p:cNvPicPr preferRelativeResize="0"/>
            <p:nvPr/>
          </p:nvPicPr>
          <p:blipFill rotWithShape="1">
            <a:blip r:embed="rId3">
              <a:alphaModFix/>
            </a:blip>
            <a:srcRect b="0" l="0" r="0" t="0"/>
            <a:stretch/>
          </p:blipFill>
          <p:spPr>
            <a:xfrm>
              <a:off x="-1760635" y="4389788"/>
              <a:ext cx="1577354" cy="1336143"/>
            </a:xfrm>
            <a:prstGeom prst="rect">
              <a:avLst/>
            </a:prstGeom>
            <a:noFill/>
            <a:ln>
              <a:noFill/>
            </a:ln>
          </p:spPr>
        </p:pic>
        <p:sp>
          <p:nvSpPr>
            <p:cNvPr id="35" name="Google Shape;35;p17"/>
            <p:cNvSpPr txBox="1"/>
            <p:nvPr/>
          </p:nvSpPr>
          <p:spPr>
            <a:xfrm>
              <a:off x="-1760459" y="8102705"/>
              <a:ext cx="1221488" cy="3231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00"/>
                <a:buFont typeface="Arial"/>
                <a:buNone/>
              </a:pPr>
              <a:r>
                <a:rPr b="0" i="0" lang="ko-KR" sz="700" u="none" cap="none" strike="noStrike">
                  <a:solidFill>
                    <a:schemeClr val="lt1"/>
                  </a:solidFill>
                  <a:latin typeface="Arial"/>
                  <a:ea typeface="Arial"/>
                  <a:cs typeface="Arial"/>
                  <a:sym typeface="Arial"/>
                </a:rPr>
                <a:t>보기탭에서 </a:t>
              </a:r>
              <a:r>
                <a:rPr b="0" i="0" lang="ko-KR" sz="700" u="none" cap="none" strike="noStrike">
                  <a:solidFill>
                    <a:srgbClr val="FFFF00"/>
                  </a:solidFill>
                  <a:latin typeface="Arial"/>
                  <a:ea typeface="Arial"/>
                  <a:cs typeface="Arial"/>
                  <a:sym typeface="Arial"/>
                </a:rPr>
                <a:t>안내선을 체크</a:t>
              </a:r>
              <a:r>
                <a:rPr b="0" i="0" lang="ko-KR" sz="700" u="none" cap="none" strike="noStrike">
                  <a:solidFill>
                    <a:schemeClr val="lt1"/>
                  </a:solidFill>
                  <a:latin typeface="Arial"/>
                  <a:ea typeface="Arial"/>
                  <a:cs typeface="Arial"/>
                  <a:sym typeface="Arial"/>
                </a:rPr>
                <a:t>해주시고</a:t>
              </a:r>
              <a:endParaRPr b="0" i="0" sz="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ko-KR" sz="700" u="none" cap="none" strike="noStrike">
                  <a:solidFill>
                    <a:schemeClr val="lt1"/>
                  </a:solidFill>
                  <a:latin typeface="Arial"/>
                  <a:ea typeface="Arial"/>
                  <a:cs typeface="Arial"/>
                  <a:sym typeface="Arial"/>
                </a:rPr>
                <a:t>정해진 템플릿 규격을 준수해주세요</a:t>
              </a:r>
              <a:endParaRPr b="0" i="0" sz="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ko-KR" sz="700" u="none" cap="none" strike="noStrike">
                  <a:solidFill>
                    <a:schemeClr val="lt1"/>
                  </a:solidFill>
                  <a:latin typeface="Arial"/>
                  <a:ea typeface="Arial"/>
                  <a:cs typeface="Arial"/>
                  <a:sym typeface="Arial"/>
                </a:rPr>
                <a:t>감사합니다 ☺</a:t>
              </a:r>
              <a:endParaRPr b="0" i="0" sz="700" u="none" cap="none" strike="noStrike">
                <a:solidFill>
                  <a:schemeClr val="lt1"/>
                </a:solidFill>
                <a:latin typeface="Arial"/>
                <a:ea typeface="Arial"/>
                <a:cs typeface="Arial"/>
                <a:sym typeface="Arial"/>
              </a:endParaRPr>
            </a:p>
          </p:txBody>
        </p:sp>
        <p:pic>
          <p:nvPicPr>
            <p:cNvPr id="36" name="Google Shape;36;p17"/>
            <p:cNvPicPr preferRelativeResize="0"/>
            <p:nvPr/>
          </p:nvPicPr>
          <p:blipFill rotWithShape="1">
            <a:blip r:embed="rId4">
              <a:alphaModFix/>
            </a:blip>
            <a:srcRect b="3165" l="0" r="3677" t="1"/>
            <a:stretch/>
          </p:blipFill>
          <p:spPr>
            <a:xfrm>
              <a:off x="-1760637" y="7233283"/>
              <a:ext cx="1577355" cy="721998"/>
            </a:xfrm>
            <a:prstGeom prst="rect">
              <a:avLst/>
            </a:prstGeom>
            <a:noFill/>
            <a:ln>
              <a:noFill/>
            </a:ln>
          </p:spPr>
        </p:pic>
        <p:pic>
          <p:nvPicPr>
            <p:cNvPr id="37" name="Google Shape;37;p17"/>
            <p:cNvPicPr preferRelativeResize="0"/>
            <p:nvPr/>
          </p:nvPicPr>
          <p:blipFill rotWithShape="1">
            <a:blip r:embed="rId4">
              <a:alphaModFix/>
            </a:blip>
            <a:srcRect b="20933" l="17671" r="58979" t="59192"/>
            <a:stretch/>
          </p:blipFill>
          <p:spPr>
            <a:xfrm>
              <a:off x="-1460559" y="7604443"/>
              <a:ext cx="463080" cy="184700"/>
            </a:xfrm>
            <a:prstGeom prst="rect">
              <a:avLst/>
            </a:prstGeom>
            <a:noFill/>
            <a:ln cap="sq" cmpd="sng" w="28575">
              <a:solidFill>
                <a:srgbClr val="C00000"/>
              </a:solidFill>
              <a:prstDash val="solid"/>
              <a:miter lim="800000"/>
              <a:headEnd len="sm" w="sm" type="none"/>
              <a:tailEnd len="sm" w="sm" type="none"/>
            </a:ln>
            <a:effectLst>
              <a:outerShdw rotWithShape="0" algn="tr" dir="8100000" dist="38100">
                <a:srgbClr val="000000">
                  <a:alpha val="12549"/>
                </a:srgbClr>
              </a:outerShdw>
            </a:effectLst>
          </p:spPr>
        </p:pic>
        <p:grpSp>
          <p:nvGrpSpPr>
            <p:cNvPr id="38" name="Google Shape;38;p17"/>
            <p:cNvGrpSpPr/>
            <p:nvPr/>
          </p:nvGrpSpPr>
          <p:grpSpPr>
            <a:xfrm>
              <a:off x="-1760637" y="5893647"/>
              <a:ext cx="1577354" cy="902369"/>
              <a:chOff x="-1760637" y="5908887"/>
              <a:chExt cx="1577354" cy="902369"/>
            </a:xfrm>
          </p:grpSpPr>
          <p:sp>
            <p:nvSpPr>
              <p:cNvPr id="39" name="Google Shape;39;p17"/>
              <p:cNvSpPr txBox="1"/>
              <p:nvPr/>
            </p:nvSpPr>
            <p:spPr>
              <a:xfrm>
                <a:off x="-1760459" y="5908887"/>
                <a:ext cx="968214"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00"/>
                  <a:buFont typeface="Arial"/>
                  <a:buNone/>
                </a:pPr>
                <a:r>
                  <a:rPr b="0" i="0" lang="ko-KR" sz="700" u="none" cap="none" strike="noStrike">
                    <a:solidFill>
                      <a:schemeClr val="lt1"/>
                    </a:solidFill>
                    <a:latin typeface="Arial"/>
                    <a:ea typeface="Arial"/>
                    <a:cs typeface="Arial"/>
                    <a:sym typeface="Arial"/>
                  </a:rPr>
                  <a:t>로마자의 경우 </a:t>
                </a:r>
                <a:r>
                  <a:rPr b="0" i="0" lang="ko-KR" sz="700" u="none" cap="none" strike="noStrike">
                    <a:solidFill>
                      <a:srgbClr val="FFFF00"/>
                    </a:solidFill>
                    <a:latin typeface="Arial"/>
                    <a:ea typeface="Arial"/>
                    <a:cs typeface="Arial"/>
                    <a:sym typeface="Arial"/>
                  </a:rPr>
                  <a:t>나눔명조체</a:t>
                </a:r>
                <a:r>
                  <a:rPr b="0" i="0" lang="ko-KR" sz="700" u="none" cap="none" strike="noStrike">
                    <a:solidFill>
                      <a:schemeClr val="lt1"/>
                    </a:solidFill>
                    <a:latin typeface="Arial"/>
                    <a:ea typeface="Arial"/>
                    <a:cs typeface="Arial"/>
                    <a:sym typeface="Arial"/>
                  </a:rPr>
                  <a:t>를</a:t>
                </a:r>
                <a:endParaRPr b="0" i="0" sz="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ko-KR" sz="700" u="none" cap="none" strike="noStrike">
                    <a:solidFill>
                      <a:schemeClr val="lt1"/>
                    </a:solidFill>
                    <a:latin typeface="Arial"/>
                    <a:ea typeface="Arial"/>
                    <a:cs typeface="Arial"/>
                    <a:sym typeface="Arial"/>
                  </a:rPr>
                  <a:t>사용해주시기 바랍니다.</a:t>
                </a:r>
                <a:endParaRPr b="0" i="0" sz="700" u="none" cap="none" strike="noStrike">
                  <a:solidFill>
                    <a:schemeClr val="lt1"/>
                  </a:solidFill>
                  <a:latin typeface="Arial"/>
                  <a:ea typeface="Arial"/>
                  <a:cs typeface="Arial"/>
                  <a:sym typeface="Arial"/>
                </a:endParaRPr>
              </a:p>
            </p:txBody>
          </p:sp>
          <p:pic>
            <p:nvPicPr>
              <p:cNvPr id="40" name="Google Shape;40;p17"/>
              <p:cNvPicPr preferRelativeResize="0"/>
              <p:nvPr/>
            </p:nvPicPr>
            <p:blipFill rotWithShape="1">
              <a:blip r:embed="rId5">
                <a:alphaModFix/>
              </a:blip>
              <a:srcRect b="0" l="0" r="0" t="0"/>
              <a:stretch/>
            </p:blipFill>
            <p:spPr>
              <a:xfrm>
                <a:off x="-1760637" y="6265783"/>
                <a:ext cx="1577354" cy="545473"/>
              </a:xfrm>
              <a:prstGeom prst="rect">
                <a:avLst/>
              </a:prstGeom>
              <a:noFill/>
              <a:ln>
                <a:noFill/>
              </a:ln>
            </p:spPr>
          </p:pic>
          <p:sp>
            <p:nvSpPr>
              <p:cNvPr id="41" name="Google Shape;41;p17"/>
              <p:cNvSpPr/>
              <p:nvPr/>
            </p:nvSpPr>
            <p:spPr>
              <a:xfrm>
                <a:off x="-1736725" y="6457950"/>
                <a:ext cx="1489075" cy="174625"/>
              </a:xfrm>
              <a:prstGeom prst="rect">
                <a:avLst/>
              </a:prstGeom>
              <a:noFill/>
              <a:ln cap="flat" cmpd="sng" w="22225">
                <a:solidFill>
                  <a:srgbClr val="C000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cxnSp>
          <p:nvCxnSpPr>
            <p:cNvPr id="42" name="Google Shape;42;p17"/>
            <p:cNvCxnSpPr/>
            <p:nvPr/>
          </p:nvCxnSpPr>
          <p:spPr>
            <a:xfrm>
              <a:off x="-1760637" y="7014649"/>
              <a:ext cx="1572677" cy="0"/>
            </a:xfrm>
            <a:prstGeom prst="straightConnector1">
              <a:avLst/>
            </a:prstGeom>
            <a:noFill/>
            <a:ln cap="flat" cmpd="sng" w="9525">
              <a:solidFill>
                <a:srgbClr val="4D5362"/>
              </a:solidFill>
              <a:prstDash val="solid"/>
              <a:miter lim="800000"/>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9">
          <p15:clr>
            <a:srgbClr val="F26B43"/>
          </p15:clr>
        </p15:guide>
        <p15:guide id="2" orient="horz" pos="3884">
          <p15:clr>
            <a:srgbClr val="F26B43"/>
          </p15:clr>
        </p15:guide>
        <p15:guide id="3" pos="740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p1"/>
          <p:cNvSpPr/>
          <p:nvPr/>
        </p:nvSpPr>
        <p:spPr>
          <a:xfrm>
            <a:off x="0" y="3589244"/>
            <a:ext cx="7446818" cy="358722"/>
          </a:xfrm>
          <a:prstGeom prst="rect">
            <a:avLst/>
          </a:prstGeom>
          <a:gradFill>
            <a:gsLst>
              <a:gs pos="0">
                <a:srgbClr val="FFFFFF">
                  <a:alpha val="26274"/>
                </a:srgbClr>
              </a:gs>
              <a:gs pos="89000">
                <a:srgbClr val="FFFFFF">
                  <a:alpha val="0"/>
                </a:srgbClr>
              </a:gs>
              <a:gs pos="100000">
                <a:srgbClr val="FFFFFF">
                  <a:alpha val="0"/>
                </a:srgbClr>
              </a:gs>
            </a:gsLst>
            <a:lin ang="0" scaled="0"/>
          </a:gradFill>
          <a:ln>
            <a:noFill/>
          </a:ln>
        </p:spPr>
        <p:txBody>
          <a:bodyPr anchorCtr="0" anchor="ctr" bIns="0" lIns="0" spcFirstLastPara="1" rIns="0" wrap="square" tIns="18000">
            <a:noAutofit/>
          </a:bodyPr>
          <a:lstStyle/>
          <a:p>
            <a:pPr indent="0" lvl="0" marL="714375" marR="0" rtl="0" algn="l">
              <a:lnSpc>
                <a:spcPct val="100000"/>
              </a:lnSpc>
              <a:spcBef>
                <a:spcPts val="0"/>
              </a:spcBef>
              <a:spcAft>
                <a:spcPts val="0"/>
              </a:spcAft>
              <a:buClr>
                <a:srgbClr val="000000"/>
              </a:buClr>
              <a:buSzPts val="1400"/>
              <a:buFont typeface="Arial"/>
              <a:buNone/>
            </a:pPr>
            <a:r>
              <a:rPr lang="ko-KR">
                <a:solidFill>
                  <a:srgbClr val="A5A5A5"/>
                </a:solidFill>
                <a:latin typeface="Do Hyeon"/>
                <a:ea typeface="Do Hyeon"/>
                <a:cs typeface="Do Hyeon"/>
                <a:sym typeface="Do Hyeon"/>
              </a:rPr>
              <a:t>김태헌</a:t>
            </a:r>
            <a:r>
              <a:rPr i="0" lang="ko-KR" sz="1400" u="none" cap="none" strike="noStrike">
                <a:solidFill>
                  <a:srgbClr val="A5A5A5"/>
                </a:solidFill>
                <a:latin typeface="Do Hyeon"/>
                <a:ea typeface="Do Hyeon"/>
                <a:cs typeface="Do Hyeon"/>
                <a:sym typeface="Do Hyeon"/>
              </a:rPr>
              <a:t> </a:t>
            </a:r>
            <a:r>
              <a:rPr i="0" lang="ko-KR" sz="1400" u="none" cap="none" strike="noStrike">
                <a:solidFill>
                  <a:srgbClr val="595959"/>
                </a:solidFill>
                <a:latin typeface="Do Hyeon"/>
                <a:ea typeface="Do Hyeon"/>
                <a:cs typeface="Do Hyeon"/>
                <a:sym typeface="Do Hyeon"/>
              </a:rPr>
              <a:t>|</a:t>
            </a:r>
            <a:r>
              <a:rPr i="0" lang="ko-KR" sz="1400" u="none" cap="none" strike="noStrike">
                <a:solidFill>
                  <a:srgbClr val="A5A5A5"/>
                </a:solidFill>
                <a:latin typeface="Do Hyeon"/>
                <a:ea typeface="Do Hyeon"/>
                <a:cs typeface="Do Hyeon"/>
                <a:sym typeface="Do Hyeon"/>
              </a:rPr>
              <a:t> 202</a:t>
            </a:r>
            <a:r>
              <a:rPr lang="ko-KR">
                <a:solidFill>
                  <a:srgbClr val="A5A5A5"/>
                </a:solidFill>
                <a:latin typeface="Do Hyeon"/>
                <a:ea typeface="Do Hyeon"/>
                <a:cs typeface="Do Hyeon"/>
                <a:sym typeface="Do Hyeon"/>
              </a:rPr>
              <a:t>4</a:t>
            </a:r>
            <a:r>
              <a:rPr i="0" lang="ko-KR" sz="1400" u="none" cap="none" strike="noStrike">
                <a:solidFill>
                  <a:srgbClr val="A5A5A5"/>
                </a:solidFill>
                <a:latin typeface="Do Hyeon"/>
                <a:ea typeface="Do Hyeon"/>
                <a:cs typeface="Do Hyeon"/>
                <a:sym typeface="Do Hyeon"/>
              </a:rPr>
              <a:t>.0</a:t>
            </a:r>
            <a:r>
              <a:rPr lang="ko-KR">
                <a:solidFill>
                  <a:srgbClr val="A5A5A5"/>
                </a:solidFill>
                <a:latin typeface="Do Hyeon"/>
                <a:ea typeface="Do Hyeon"/>
                <a:cs typeface="Do Hyeon"/>
                <a:sym typeface="Do Hyeon"/>
              </a:rPr>
              <a:t>3</a:t>
            </a:r>
            <a:r>
              <a:rPr i="0" lang="ko-KR" sz="1400" u="none" cap="none" strike="noStrike">
                <a:solidFill>
                  <a:srgbClr val="A5A5A5"/>
                </a:solidFill>
                <a:latin typeface="Do Hyeon"/>
                <a:ea typeface="Do Hyeon"/>
                <a:cs typeface="Do Hyeon"/>
                <a:sym typeface="Do Hyeon"/>
              </a:rPr>
              <a:t>.0</a:t>
            </a:r>
            <a:r>
              <a:rPr lang="ko-KR">
                <a:solidFill>
                  <a:srgbClr val="A5A5A5"/>
                </a:solidFill>
                <a:latin typeface="Do Hyeon"/>
                <a:ea typeface="Do Hyeon"/>
                <a:cs typeface="Do Hyeon"/>
                <a:sym typeface="Do Hyeon"/>
              </a:rPr>
              <a:t>7</a:t>
            </a:r>
            <a:endParaRPr i="0" sz="1400" u="none" cap="none" strike="noStrike">
              <a:solidFill>
                <a:srgbClr val="000000"/>
              </a:solidFill>
              <a:latin typeface="Do Hyeon"/>
              <a:ea typeface="Do Hyeon"/>
              <a:cs typeface="Do Hyeon"/>
              <a:sym typeface="Do Hyeon"/>
            </a:endParaRPr>
          </a:p>
        </p:txBody>
      </p:sp>
      <p:sp>
        <p:nvSpPr>
          <p:cNvPr id="59" name="Google Shape;59;p1"/>
          <p:cNvSpPr txBox="1"/>
          <p:nvPr/>
        </p:nvSpPr>
        <p:spPr>
          <a:xfrm>
            <a:off x="694850" y="2224334"/>
            <a:ext cx="4555800" cy="1134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200"/>
              </a:spcBef>
              <a:spcAft>
                <a:spcPts val="0"/>
              </a:spcAft>
              <a:buClr>
                <a:srgbClr val="000000"/>
              </a:buClr>
              <a:buSzPts val="4000"/>
              <a:buFont typeface="Arial"/>
              <a:buNone/>
            </a:pPr>
            <a:r>
              <a:rPr lang="ko-KR" sz="3600">
                <a:solidFill>
                  <a:schemeClr val="lt1"/>
                </a:solidFill>
                <a:latin typeface="Do Hyeon"/>
                <a:ea typeface="Do Hyeon"/>
                <a:cs typeface="Do Hyeon"/>
                <a:sym typeface="Do Hyeon"/>
              </a:rPr>
              <a:t>MSA 프로젝트</a:t>
            </a:r>
            <a:endParaRPr sz="3600">
              <a:solidFill>
                <a:schemeClr val="lt1"/>
              </a:solidFill>
              <a:latin typeface="Do Hyeon"/>
              <a:ea typeface="Do Hyeon"/>
              <a:cs typeface="Do Hyeon"/>
              <a:sym typeface="Do Hyeon"/>
            </a:endParaRPr>
          </a:p>
          <a:p>
            <a:pPr indent="0" lvl="0" marL="0" marR="0" rtl="0" algn="l">
              <a:lnSpc>
                <a:spcPct val="100000"/>
              </a:lnSpc>
              <a:spcBef>
                <a:spcPts val="200"/>
              </a:spcBef>
              <a:spcAft>
                <a:spcPts val="0"/>
              </a:spcAft>
              <a:buNone/>
            </a:pPr>
            <a:r>
              <a:rPr lang="ko-KR" sz="3600">
                <a:solidFill>
                  <a:schemeClr val="lt1"/>
                </a:solidFill>
                <a:latin typeface="Do Hyeon"/>
                <a:ea typeface="Do Hyeon"/>
                <a:cs typeface="Do Hyeon"/>
                <a:sym typeface="Do Hyeon"/>
              </a:rPr>
              <a:t>중간 발표</a:t>
            </a:r>
            <a:endParaRPr sz="3600">
              <a:solidFill>
                <a:schemeClr val="lt1"/>
              </a:solidFill>
              <a:latin typeface="Do Hyeon"/>
              <a:ea typeface="Do Hyeon"/>
              <a:cs typeface="Do Hyeon"/>
              <a:sym typeface="Do Hyeon"/>
            </a:endParaRPr>
          </a:p>
        </p:txBody>
      </p:sp>
      <p:sp>
        <p:nvSpPr>
          <p:cNvPr id="60" name="Google Shape;60;p1"/>
          <p:cNvSpPr txBox="1"/>
          <p:nvPr/>
        </p:nvSpPr>
        <p:spPr>
          <a:xfrm>
            <a:off x="694850" y="1871765"/>
            <a:ext cx="2637508" cy="246221"/>
          </a:xfrm>
          <a:prstGeom prst="rect">
            <a:avLst/>
          </a:prstGeom>
          <a:noFill/>
          <a:ln>
            <a:noFill/>
          </a:ln>
        </p:spPr>
        <p:txBody>
          <a:bodyPr anchorCtr="0" anchor="t" bIns="0" lIns="0" spcFirstLastPara="1" rIns="72000" wrap="square" tIns="0">
            <a:spAutoFit/>
          </a:bodyPr>
          <a:lstStyle/>
          <a:p>
            <a:pPr indent="0" lvl="0" marL="0" marR="0" rtl="0" algn="l">
              <a:lnSpc>
                <a:spcPct val="100000"/>
              </a:lnSpc>
              <a:spcBef>
                <a:spcPts val="0"/>
              </a:spcBef>
              <a:spcAft>
                <a:spcPts val="0"/>
              </a:spcAft>
              <a:buClr>
                <a:srgbClr val="000000"/>
              </a:buClr>
              <a:buSzPts val="1600"/>
              <a:buFont typeface="Arial"/>
              <a:buNone/>
            </a:pPr>
            <a:r>
              <a:rPr i="0" lang="ko-KR" sz="1600" u="none" cap="none" strike="noStrike">
                <a:solidFill>
                  <a:srgbClr val="99BFFE"/>
                </a:solidFill>
                <a:latin typeface="Do Hyeon"/>
                <a:ea typeface="Do Hyeon"/>
                <a:cs typeface="Do Hyeon"/>
                <a:sym typeface="Do Hyeon"/>
              </a:rPr>
              <a:t>W</a:t>
            </a:r>
            <a:r>
              <a:rPr i="0" lang="ko-KR" sz="1600" u="none" cap="none" strike="noStrike">
                <a:solidFill>
                  <a:schemeClr val="lt1"/>
                </a:solidFill>
                <a:latin typeface="Do Hyeon"/>
                <a:ea typeface="Do Hyeon"/>
                <a:cs typeface="Do Hyeon"/>
                <a:sym typeface="Do Hyeon"/>
              </a:rPr>
              <a:t>e </a:t>
            </a:r>
            <a:r>
              <a:rPr i="0" lang="ko-KR" sz="1600" u="none" cap="none" strike="noStrike">
                <a:solidFill>
                  <a:srgbClr val="99BFFE"/>
                </a:solidFill>
                <a:latin typeface="Do Hyeon"/>
                <a:ea typeface="Do Hyeon"/>
                <a:cs typeface="Do Hyeon"/>
                <a:sym typeface="Do Hyeon"/>
              </a:rPr>
              <a:t>O</a:t>
            </a:r>
            <a:r>
              <a:rPr i="0" lang="ko-KR" sz="1600" u="none" cap="none" strike="noStrike">
                <a:solidFill>
                  <a:schemeClr val="lt1"/>
                </a:solidFill>
                <a:latin typeface="Do Hyeon"/>
                <a:ea typeface="Do Hyeon"/>
                <a:cs typeface="Do Hyeon"/>
                <a:sym typeface="Do Hyeon"/>
              </a:rPr>
              <a:t>rchestrate </a:t>
            </a:r>
            <a:r>
              <a:rPr i="0" lang="ko-KR" sz="1600" u="none" cap="none" strike="noStrike">
                <a:solidFill>
                  <a:srgbClr val="99BFFE"/>
                </a:solidFill>
                <a:latin typeface="Do Hyeon"/>
                <a:ea typeface="Do Hyeon"/>
                <a:cs typeface="Do Hyeon"/>
                <a:sym typeface="Do Hyeon"/>
              </a:rPr>
              <a:t>E</a:t>
            </a:r>
            <a:r>
              <a:rPr i="0" lang="ko-KR" sz="1600" u="none" cap="none" strike="noStrike">
                <a:solidFill>
                  <a:schemeClr val="lt1"/>
                </a:solidFill>
                <a:latin typeface="Do Hyeon"/>
                <a:ea typeface="Do Hyeon"/>
                <a:cs typeface="Do Hyeon"/>
                <a:sym typeface="Do Hyeon"/>
              </a:rPr>
              <a:t>verything</a:t>
            </a:r>
            <a:endParaRPr i="0" sz="1400" u="none" cap="none" strike="noStrike">
              <a:solidFill>
                <a:srgbClr val="000000"/>
              </a:solidFill>
              <a:latin typeface="Do Hyeon"/>
              <a:ea typeface="Do Hyeon"/>
              <a:cs typeface="Do Hyeon"/>
              <a:sym typeface="Do Hyeon"/>
            </a:endParaRPr>
          </a:p>
        </p:txBody>
      </p:sp>
      <p:grpSp>
        <p:nvGrpSpPr>
          <p:cNvPr id="61" name="Google Shape;61;p1"/>
          <p:cNvGrpSpPr/>
          <p:nvPr/>
        </p:nvGrpSpPr>
        <p:grpSpPr>
          <a:xfrm>
            <a:off x="694850" y="5966909"/>
            <a:ext cx="3079369" cy="493672"/>
            <a:chOff x="694850" y="5966909"/>
            <a:chExt cx="3079369" cy="493672"/>
          </a:xfrm>
        </p:grpSpPr>
        <p:sp>
          <p:nvSpPr>
            <p:cNvPr id="62" name="Google Shape;62;p1"/>
            <p:cNvSpPr txBox="1"/>
            <p:nvPr/>
          </p:nvSpPr>
          <p:spPr>
            <a:xfrm>
              <a:off x="694850" y="6322082"/>
              <a:ext cx="3079369"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A5A5A5"/>
                  </a:solidFill>
                  <a:latin typeface="Arial"/>
                  <a:ea typeface="Arial"/>
                  <a:cs typeface="Arial"/>
                  <a:sym typeface="Arial"/>
                </a:rPr>
                <a:t>Copyright ⓒ 2023. OKESTRO CLOUD, All Rights Reserved.</a:t>
              </a:r>
              <a:endParaRPr b="0" i="0" sz="1400" u="none" cap="none" strike="noStrike">
                <a:solidFill>
                  <a:srgbClr val="000000"/>
                </a:solidFill>
                <a:latin typeface="Arial"/>
                <a:ea typeface="Arial"/>
                <a:cs typeface="Arial"/>
                <a:sym typeface="Arial"/>
              </a:endParaRPr>
            </a:p>
          </p:txBody>
        </p:sp>
        <p:grpSp>
          <p:nvGrpSpPr>
            <p:cNvPr id="63" name="Google Shape;63;p1"/>
            <p:cNvGrpSpPr/>
            <p:nvPr/>
          </p:nvGrpSpPr>
          <p:grpSpPr>
            <a:xfrm>
              <a:off x="694850" y="5966909"/>
              <a:ext cx="1088014" cy="222907"/>
              <a:chOff x="550861" y="6458044"/>
              <a:chExt cx="1075763" cy="219628"/>
            </a:xfrm>
          </p:grpSpPr>
          <p:sp>
            <p:nvSpPr>
              <p:cNvPr id="64" name="Google Shape;64;p1"/>
              <p:cNvSpPr/>
              <p:nvPr/>
            </p:nvSpPr>
            <p:spPr>
              <a:xfrm>
                <a:off x="922458" y="6522307"/>
                <a:ext cx="122156" cy="123437"/>
              </a:xfrm>
              <a:custGeom>
                <a:rect b="b" l="l" r="r" t="t"/>
                <a:pathLst>
                  <a:path extrusionOk="0" h="1100613" w="1089183">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6" y="828675"/>
                      <a:pt x="0" y="699516"/>
                      <a:pt x="0" y="549974"/>
                    </a:cubicBezTo>
                    <a:cubicBezTo>
                      <a:pt x="0" y="449771"/>
                      <a:pt x="24194" y="357664"/>
                      <a:pt x="72676" y="273558"/>
                    </a:cubicBezTo>
                    <a:cubicBezTo>
                      <a:pt x="121158" y="189548"/>
                      <a:pt x="187833" y="122873"/>
                      <a:pt x="272605" y="73723"/>
                    </a:cubicBezTo>
                    <a:cubicBezTo>
                      <a:pt x="357473" y="24574"/>
                      <a:pt x="448818" y="0"/>
                      <a:pt x="546735" y="0"/>
                    </a:cubicBezTo>
                    <a:close/>
                    <a:moveTo>
                      <a:pt x="544639" y="195167"/>
                    </a:moveTo>
                    <a:cubicBezTo>
                      <a:pt x="447675" y="195167"/>
                      <a:pt x="366141" y="228886"/>
                      <a:pt x="300038" y="296323"/>
                    </a:cubicBezTo>
                    <a:cubicBezTo>
                      <a:pt x="233934" y="363760"/>
                      <a:pt x="200882" y="449485"/>
                      <a:pt x="200882" y="553498"/>
                    </a:cubicBezTo>
                    <a:cubicBezTo>
                      <a:pt x="200882" y="669322"/>
                      <a:pt x="242506" y="761048"/>
                      <a:pt x="325660" y="828485"/>
                    </a:cubicBezTo>
                    <a:cubicBezTo>
                      <a:pt x="390334" y="881158"/>
                      <a:pt x="464439" y="907542"/>
                      <a:pt x="548164" y="907542"/>
                    </a:cubicBezTo>
                    <a:cubicBezTo>
                      <a:pt x="642747" y="907542"/>
                      <a:pt x="723329" y="873347"/>
                      <a:pt x="789908" y="804958"/>
                    </a:cubicBezTo>
                    <a:cubicBezTo>
                      <a:pt x="856488" y="736568"/>
                      <a:pt x="889730" y="652272"/>
                      <a:pt x="889730" y="552069"/>
                    </a:cubicBezTo>
                    <a:cubicBezTo>
                      <a:pt x="889730" y="452342"/>
                      <a:pt x="856202" y="367951"/>
                      <a:pt x="789146" y="298799"/>
                    </a:cubicBezTo>
                    <a:cubicBezTo>
                      <a:pt x="722186" y="229648"/>
                      <a:pt x="640651"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 name="Google Shape;65;p1"/>
              <p:cNvSpPr/>
              <p:nvPr/>
            </p:nvSpPr>
            <p:spPr>
              <a:xfrm>
                <a:off x="1062571" y="6522307"/>
                <a:ext cx="85354" cy="123341"/>
              </a:xfrm>
              <a:custGeom>
                <a:rect b="b" l="l" r="r" t="t"/>
                <a:pathLst>
                  <a:path extrusionOk="0" h="1099756" w="761047">
                    <a:moveTo>
                      <a:pt x="0" y="0"/>
                    </a:moveTo>
                    <a:lnTo>
                      <a:pt x="201549" y="0"/>
                    </a:lnTo>
                    <a:lnTo>
                      <a:pt x="201549" y="379095"/>
                    </a:lnTo>
                    <a:lnTo>
                      <a:pt x="485966" y="0"/>
                    </a:lnTo>
                    <a:lnTo>
                      <a:pt x="725424" y="0"/>
                    </a:lnTo>
                    <a:lnTo>
                      <a:pt x="359569" y="490823"/>
                    </a:lnTo>
                    <a:lnTo>
                      <a:pt x="761047" y="1099757"/>
                    </a:lnTo>
                    <a:lnTo>
                      <a:pt x="524542" y="1099757"/>
                    </a:lnTo>
                    <a:lnTo>
                      <a:pt x="201549" y="611124"/>
                    </a:lnTo>
                    <a:lnTo>
                      <a:pt x="201549" y="1099757"/>
                    </a:lnTo>
                    <a:lnTo>
                      <a:pt x="0" y="1099757"/>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 name="Google Shape;66;p1"/>
              <p:cNvSpPr/>
              <p:nvPr/>
            </p:nvSpPr>
            <p:spPr>
              <a:xfrm>
                <a:off x="1163394" y="6522307"/>
                <a:ext cx="65581" cy="123331"/>
              </a:xfrm>
              <a:custGeom>
                <a:rect b="b" l="l" r="r" t="t"/>
                <a:pathLst>
                  <a:path extrusionOk="0" h="1099661" w="584739">
                    <a:moveTo>
                      <a:pt x="0" y="0"/>
                    </a:moveTo>
                    <a:lnTo>
                      <a:pt x="584740" y="0"/>
                    </a:lnTo>
                    <a:lnTo>
                      <a:pt x="584740" y="204883"/>
                    </a:lnTo>
                    <a:lnTo>
                      <a:pt x="202406" y="204883"/>
                    </a:lnTo>
                    <a:lnTo>
                      <a:pt x="202406" y="392621"/>
                    </a:lnTo>
                    <a:lnTo>
                      <a:pt x="584740" y="392621"/>
                    </a:lnTo>
                    <a:lnTo>
                      <a:pt x="584740" y="593693"/>
                    </a:lnTo>
                    <a:lnTo>
                      <a:pt x="202406" y="593693"/>
                    </a:lnTo>
                    <a:lnTo>
                      <a:pt x="202406" y="894112"/>
                    </a:lnTo>
                    <a:lnTo>
                      <a:pt x="584740" y="894112"/>
                    </a:lnTo>
                    <a:lnTo>
                      <a:pt x="584740" y="1099661"/>
                    </a:lnTo>
                    <a:lnTo>
                      <a:pt x="0" y="1099661"/>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 name="Google Shape;67;p1"/>
              <p:cNvSpPr/>
              <p:nvPr/>
            </p:nvSpPr>
            <p:spPr>
              <a:xfrm>
                <a:off x="1245757" y="6522296"/>
                <a:ext cx="78667" cy="123427"/>
              </a:xfrm>
              <a:custGeom>
                <a:rect b="b" l="l" r="r" t="t"/>
                <a:pathLst>
                  <a:path extrusionOk="0" h="1100518" w="701421">
                    <a:moveTo>
                      <a:pt x="681800" y="168878"/>
                    </a:moveTo>
                    <a:lnTo>
                      <a:pt x="524542" y="299275"/>
                    </a:lnTo>
                    <a:cubicBezTo>
                      <a:pt x="469297" y="227076"/>
                      <a:pt x="413099" y="190976"/>
                      <a:pt x="355854" y="190976"/>
                    </a:cubicBezTo>
                    <a:cubicBezTo>
                      <a:pt x="328041" y="190976"/>
                      <a:pt x="305181" y="198025"/>
                      <a:pt x="287464" y="212027"/>
                    </a:cubicBezTo>
                    <a:cubicBezTo>
                      <a:pt x="269748" y="226028"/>
                      <a:pt x="260890" y="241840"/>
                      <a:pt x="260890" y="259366"/>
                    </a:cubicBezTo>
                    <a:cubicBezTo>
                      <a:pt x="260890" y="276892"/>
                      <a:pt x="267176" y="293561"/>
                      <a:pt x="279845" y="309182"/>
                    </a:cubicBezTo>
                    <a:cubicBezTo>
                      <a:pt x="297085" y="330041"/>
                      <a:pt x="348996" y="374999"/>
                      <a:pt x="435578" y="443770"/>
                    </a:cubicBezTo>
                    <a:cubicBezTo>
                      <a:pt x="516636" y="507397"/>
                      <a:pt x="565690" y="547497"/>
                      <a:pt x="582930" y="564166"/>
                    </a:cubicBezTo>
                    <a:cubicBezTo>
                      <a:pt x="625983" y="605028"/>
                      <a:pt x="656463" y="644081"/>
                      <a:pt x="674465" y="681323"/>
                    </a:cubicBezTo>
                    <a:cubicBezTo>
                      <a:pt x="692468" y="718566"/>
                      <a:pt x="701421" y="759333"/>
                      <a:pt x="701421" y="803529"/>
                    </a:cubicBezTo>
                    <a:cubicBezTo>
                      <a:pt x="701421" y="889445"/>
                      <a:pt x="669798" y="960501"/>
                      <a:pt x="606552" y="1016508"/>
                    </a:cubicBezTo>
                    <a:cubicBezTo>
                      <a:pt x="543306" y="1072515"/>
                      <a:pt x="460820" y="1100518"/>
                      <a:pt x="359093" y="1100518"/>
                    </a:cubicBezTo>
                    <a:cubicBezTo>
                      <a:pt x="279654" y="1100518"/>
                      <a:pt x="210408" y="1082231"/>
                      <a:pt x="151448" y="1045655"/>
                    </a:cubicBezTo>
                    <a:cubicBezTo>
                      <a:pt x="92488" y="1009079"/>
                      <a:pt x="42006" y="951643"/>
                      <a:pt x="0" y="873252"/>
                    </a:cubicBezTo>
                    <a:lnTo>
                      <a:pt x="178498" y="772097"/>
                    </a:lnTo>
                    <a:cubicBezTo>
                      <a:pt x="232220" y="864680"/>
                      <a:pt x="293941" y="910971"/>
                      <a:pt x="363855" y="910971"/>
                    </a:cubicBezTo>
                    <a:cubicBezTo>
                      <a:pt x="400336" y="910971"/>
                      <a:pt x="430911" y="900970"/>
                      <a:pt x="455772" y="881063"/>
                    </a:cubicBezTo>
                    <a:cubicBezTo>
                      <a:pt x="480536" y="861155"/>
                      <a:pt x="493014" y="838105"/>
                      <a:pt x="493014" y="812006"/>
                    </a:cubicBezTo>
                    <a:cubicBezTo>
                      <a:pt x="493014" y="788289"/>
                      <a:pt x="483680" y="764572"/>
                      <a:pt x="464915" y="740759"/>
                    </a:cubicBezTo>
                    <a:cubicBezTo>
                      <a:pt x="446151" y="717042"/>
                      <a:pt x="404908" y="680657"/>
                      <a:pt x="341090" y="631793"/>
                    </a:cubicBezTo>
                    <a:cubicBezTo>
                      <a:pt x="219551" y="538734"/>
                      <a:pt x="141065" y="466916"/>
                      <a:pt x="105633" y="416338"/>
                    </a:cubicBezTo>
                    <a:cubicBezTo>
                      <a:pt x="70199" y="365760"/>
                      <a:pt x="52483" y="315278"/>
                      <a:pt x="52483" y="264986"/>
                    </a:cubicBezTo>
                    <a:cubicBezTo>
                      <a:pt x="52483" y="192310"/>
                      <a:pt x="82010" y="130016"/>
                      <a:pt x="140970" y="78010"/>
                    </a:cubicBezTo>
                    <a:cubicBezTo>
                      <a:pt x="199930" y="26003"/>
                      <a:pt x="272701" y="0"/>
                      <a:pt x="359283" y="0"/>
                    </a:cubicBezTo>
                    <a:cubicBezTo>
                      <a:pt x="415004" y="0"/>
                      <a:pt x="467963" y="12097"/>
                      <a:pt x="518350" y="36290"/>
                    </a:cubicBezTo>
                    <a:cubicBezTo>
                      <a:pt x="568547" y="60579"/>
                      <a:pt x="623031" y="104775"/>
                      <a:pt x="681800" y="16887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 name="Google Shape;68;p1"/>
              <p:cNvSpPr/>
              <p:nvPr/>
            </p:nvSpPr>
            <p:spPr>
              <a:xfrm>
                <a:off x="1336538" y="6522307"/>
                <a:ext cx="64950" cy="123341"/>
              </a:xfrm>
              <a:custGeom>
                <a:rect b="b" l="l" r="r" t="t"/>
                <a:pathLst>
                  <a:path extrusionOk="0" h="1099756" w="579120">
                    <a:moveTo>
                      <a:pt x="0" y="0"/>
                    </a:moveTo>
                    <a:lnTo>
                      <a:pt x="579120" y="0"/>
                    </a:lnTo>
                    <a:lnTo>
                      <a:pt x="579120" y="196596"/>
                    </a:lnTo>
                    <a:lnTo>
                      <a:pt x="388239" y="196596"/>
                    </a:lnTo>
                    <a:lnTo>
                      <a:pt x="388239" y="1099757"/>
                    </a:lnTo>
                    <a:lnTo>
                      <a:pt x="185928" y="1099757"/>
                    </a:lnTo>
                    <a:lnTo>
                      <a:pt x="185928" y="196596"/>
                    </a:lnTo>
                    <a:lnTo>
                      <a:pt x="0" y="196596"/>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 name="Google Shape;69;p1"/>
              <p:cNvSpPr/>
              <p:nvPr/>
            </p:nvSpPr>
            <p:spPr>
              <a:xfrm>
                <a:off x="1420278" y="6522307"/>
                <a:ext cx="75312" cy="123331"/>
              </a:xfrm>
              <a:custGeom>
                <a:rect b="b" l="l" r="r" t="t"/>
                <a:pathLst>
                  <a:path extrusionOk="0" h="1099661" w="671512">
                    <a:moveTo>
                      <a:pt x="0" y="0"/>
                    </a:moveTo>
                    <a:lnTo>
                      <a:pt x="211360" y="0"/>
                    </a:lnTo>
                    <a:cubicBezTo>
                      <a:pt x="327089" y="0"/>
                      <a:pt x="409480" y="10858"/>
                      <a:pt x="458629" y="32480"/>
                    </a:cubicBezTo>
                    <a:cubicBezTo>
                      <a:pt x="507682" y="54197"/>
                      <a:pt x="547211" y="90202"/>
                      <a:pt x="577120" y="140494"/>
                    </a:cubicBezTo>
                    <a:cubicBezTo>
                      <a:pt x="607029" y="190881"/>
                      <a:pt x="621982" y="250412"/>
                      <a:pt x="621982" y="319183"/>
                    </a:cubicBezTo>
                    <a:cubicBezTo>
                      <a:pt x="621982" y="391478"/>
                      <a:pt x="605504" y="451866"/>
                      <a:pt x="572453" y="500444"/>
                    </a:cubicBezTo>
                    <a:cubicBezTo>
                      <a:pt x="539496" y="549021"/>
                      <a:pt x="489681" y="585788"/>
                      <a:pt x="423291" y="610743"/>
                    </a:cubicBezTo>
                    <a:lnTo>
                      <a:pt x="671513" y="1099661"/>
                    </a:lnTo>
                    <a:lnTo>
                      <a:pt x="453485" y="1099661"/>
                    </a:lnTo>
                    <a:lnTo>
                      <a:pt x="217837" y="633889"/>
                    </a:lnTo>
                    <a:lnTo>
                      <a:pt x="199549" y="633889"/>
                    </a:lnTo>
                    <a:lnTo>
                      <a:pt x="199549" y="1099661"/>
                    </a:lnTo>
                    <a:lnTo>
                      <a:pt x="95" y="1099661"/>
                    </a:lnTo>
                    <a:lnTo>
                      <a:pt x="95" y="0"/>
                    </a:lnTo>
                    <a:close/>
                    <a:moveTo>
                      <a:pt x="199454" y="429863"/>
                    </a:moveTo>
                    <a:lnTo>
                      <a:pt x="261938" y="429863"/>
                    </a:lnTo>
                    <a:cubicBezTo>
                      <a:pt x="325374" y="429863"/>
                      <a:pt x="368998" y="421100"/>
                      <a:pt x="392906" y="403574"/>
                    </a:cubicBezTo>
                    <a:cubicBezTo>
                      <a:pt x="416814" y="386048"/>
                      <a:pt x="428720" y="357092"/>
                      <a:pt x="428720" y="316516"/>
                    </a:cubicBezTo>
                    <a:cubicBezTo>
                      <a:pt x="428720" y="292513"/>
                      <a:pt x="422815" y="271653"/>
                      <a:pt x="411004" y="253936"/>
                    </a:cubicBezTo>
                    <a:cubicBezTo>
                      <a:pt x="399193" y="236220"/>
                      <a:pt x="383286" y="223456"/>
                      <a:pt x="363379" y="215646"/>
                    </a:cubicBezTo>
                    <a:cubicBezTo>
                      <a:pt x="343471" y="207931"/>
                      <a:pt x="307086" y="204025"/>
                      <a:pt x="254032" y="204025"/>
                    </a:cubicBezTo>
                    <a:lnTo>
                      <a:pt x="199358" y="204025"/>
                    </a:lnTo>
                    <a:lnTo>
                      <a:pt x="199358" y="4298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 name="Google Shape;70;p1"/>
              <p:cNvSpPr/>
              <p:nvPr/>
            </p:nvSpPr>
            <p:spPr>
              <a:xfrm>
                <a:off x="1504468" y="6522307"/>
                <a:ext cx="122156" cy="123437"/>
              </a:xfrm>
              <a:custGeom>
                <a:rect b="b" l="l" r="r" t="t"/>
                <a:pathLst>
                  <a:path extrusionOk="0" h="1100613" w="1089184">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7" y="828675"/>
                      <a:pt x="0" y="699516"/>
                      <a:pt x="0" y="549974"/>
                    </a:cubicBezTo>
                    <a:cubicBezTo>
                      <a:pt x="0" y="449771"/>
                      <a:pt x="24194" y="357664"/>
                      <a:pt x="72676" y="273558"/>
                    </a:cubicBezTo>
                    <a:cubicBezTo>
                      <a:pt x="121158" y="189548"/>
                      <a:pt x="187833" y="122873"/>
                      <a:pt x="272605" y="73723"/>
                    </a:cubicBezTo>
                    <a:cubicBezTo>
                      <a:pt x="357474" y="24574"/>
                      <a:pt x="448818" y="0"/>
                      <a:pt x="546735" y="0"/>
                    </a:cubicBezTo>
                    <a:close/>
                    <a:moveTo>
                      <a:pt x="544639" y="195167"/>
                    </a:moveTo>
                    <a:cubicBezTo>
                      <a:pt x="447675" y="195167"/>
                      <a:pt x="366141" y="228886"/>
                      <a:pt x="300038" y="296323"/>
                    </a:cubicBezTo>
                    <a:cubicBezTo>
                      <a:pt x="233934" y="363760"/>
                      <a:pt x="200883" y="449485"/>
                      <a:pt x="200883" y="553498"/>
                    </a:cubicBezTo>
                    <a:cubicBezTo>
                      <a:pt x="200883" y="669322"/>
                      <a:pt x="242507" y="761048"/>
                      <a:pt x="325660" y="828485"/>
                    </a:cubicBezTo>
                    <a:cubicBezTo>
                      <a:pt x="390335" y="881158"/>
                      <a:pt x="464439" y="907542"/>
                      <a:pt x="548164" y="907542"/>
                    </a:cubicBezTo>
                    <a:cubicBezTo>
                      <a:pt x="642747" y="907542"/>
                      <a:pt x="723329" y="873347"/>
                      <a:pt x="789908" y="804958"/>
                    </a:cubicBezTo>
                    <a:cubicBezTo>
                      <a:pt x="856488" y="736568"/>
                      <a:pt x="889731" y="652272"/>
                      <a:pt x="889731" y="552069"/>
                    </a:cubicBezTo>
                    <a:cubicBezTo>
                      <a:pt x="889731" y="452342"/>
                      <a:pt x="856202" y="367951"/>
                      <a:pt x="789147" y="298799"/>
                    </a:cubicBezTo>
                    <a:cubicBezTo>
                      <a:pt x="722186" y="229648"/>
                      <a:pt x="640652"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 name="Google Shape;71;p1"/>
              <p:cNvSpPr/>
              <p:nvPr/>
            </p:nvSpPr>
            <p:spPr>
              <a:xfrm>
                <a:off x="550861" y="6572408"/>
                <a:ext cx="179095" cy="105264"/>
              </a:xfrm>
              <a:custGeom>
                <a:rect b="b" l="l" r="r" t="t"/>
                <a:pathLst>
                  <a:path extrusionOk="0" h="938572" w="1596871">
                    <a:moveTo>
                      <a:pt x="929866" y="348739"/>
                    </a:moveTo>
                    <a:cubicBezTo>
                      <a:pt x="929866" y="348739"/>
                      <a:pt x="136148" y="504282"/>
                      <a:pt x="12704" y="252822"/>
                    </a:cubicBezTo>
                    <a:cubicBezTo>
                      <a:pt x="-4441" y="217961"/>
                      <a:pt x="-3870" y="176813"/>
                      <a:pt x="12228" y="141475"/>
                    </a:cubicBezTo>
                    <a:cubicBezTo>
                      <a:pt x="70044" y="14888"/>
                      <a:pt x="312075" y="-198853"/>
                      <a:pt x="992731" y="413985"/>
                    </a:cubicBezTo>
                    <a:lnTo>
                      <a:pt x="1385352" y="837181"/>
                    </a:lnTo>
                    <a:cubicBezTo>
                      <a:pt x="1385352" y="837181"/>
                      <a:pt x="1609285" y="1143124"/>
                      <a:pt x="1596331" y="692115"/>
                    </a:cubicBezTo>
                    <a:cubicBezTo>
                      <a:pt x="1583377" y="241011"/>
                      <a:pt x="1548039" y="187195"/>
                      <a:pt x="1548039" y="187195"/>
                    </a:cubicBezTo>
                    <a:lnTo>
                      <a:pt x="929866" y="34873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 name="Google Shape;72;p1"/>
              <p:cNvSpPr/>
              <p:nvPr/>
            </p:nvSpPr>
            <p:spPr>
              <a:xfrm>
                <a:off x="712109" y="6458044"/>
                <a:ext cx="146205" cy="156178"/>
              </a:xfrm>
              <a:custGeom>
                <a:rect b="b" l="l" r="r" t="t"/>
                <a:pathLst>
                  <a:path extrusionOk="0" h="1392536" w="1303615">
                    <a:moveTo>
                      <a:pt x="720952" y="1099350"/>
                    </a:moveTo>
                    <a:lnTo>
                      <a:pt x="110209" y="1206983"/>
                    </a:lnTo>
                    <a:cubicBezTo>
                      <a:pt x="110209" y="1206983"/>
                      <a:pt x="15531" y="557282"/>
                      <a:pt x="4386" y="347542"/>
                    </a:cubicBezTo>
                    <a:cubicBezTo>
                      <a:pt x="-6758" y="137801"/>
                      <a:pt x="-17902" y="-213004"/>
                      <a:pt x="258704" y="173044"/>
                    </a:cubicBezTo>
                    <a:cubicBezTo>
                      <a:pt x="535310" y="559092"/>
                      <a:pt x="719047" y="1106684"/>
                      <a:pt x="736383" y="1140117"/>
                    </a:cubicBezTo>
                    <a:cubicBezTo>
                      <a:pt x="753718" y="1173550"/>
                      <a:pt x="909642" y="1425962"/>
                      <a:pt x="1191773" y="1388815"/>
                    </a:cubicBezTo>
                    <a:cubicBezTo>
                      <a:pt x="1191773" y="1388815"/>
                      <a:pt x="1397227" y="1364050"/>
                      <a:pt x="1251209" y="1227938"/>
                    </a:cubicBezTo>
                    <a:cubicBezTo>
                      <a:pt x="1105191" y="1092016"/>
                      <a:pt x="965364" y="1084586"/>
                      <a:pt x="720952" y="1099350"/>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bf2760eda4_1_152"/>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Spring Cloud Config - Configuration Service</a:t>
            </a:r>
            <a:endParaRPr>
              <a:latin typeface="Do Hyeon"/>
              <a:ea typeface="Do Hyeon"/>
              <a:cs typeface="Do Hyeon"/>
              <a:sym typeface="Do Hyeon"/>
            </a:endParaRPr>
          </a:p>
        </p:txBody>
      </p:sp>
      <p:sp>
        <p:nvSpPr>
          <p:cNvPr id="199" name="Google Shape;199;g2bf2760eda4_1_152"/>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3</a:t>
            </a:r>
            <a:endParaRPr>
              <a:latin typeface="Do Hyeon"/>
              <a:ea typeface="Do Hyeon"/>
              <a:cs typeface="Do Hyeon"/>
              <a:sym typeface="Do Hyeon"/>
            </a:endParaRPr>
          </a:p>
        </p:txBody>
      </p:sp>
      <p:sp>
        <p:nvSpPr>
          <p:cNvPr id="200" name="Google Shape;200;g2bf2760eda4_1_152"/>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Spring Cloud Config + Spring Cloud Bus + RabbitMQ</a:t>
            </a:r>
            <a:endParaRPr/>
          </a:p>
        </p:txBody>
      </p:sp>
      <p:sp>
        <p:nvSpPr>
          <p:cNvPr id="201" name="Google Shape;201;g2bf2760eda4_1_152"/>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202" name="Google Shape;202;g2bf2760eda4_1_152"/>
          <p:cNvSpPr txBox="1"/>
          <p:nvPr/>
        </p:nvSpPr>
        <p:spPr>
          <a:xfrm>
            <a:off x="690825" y="1916125"/>
            <a:ext cx="11058300" cy="3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latin typeface="Do Hyeon"/>
                <a:ea typeface="Do Hyeon"/>
                <a:cs typeface="Do Hyeon"/>
                <a:sym typeface="Do Hyeon"/>
              </a:rPr>
              <a:t>Spring Cloud Config</a:t>
            </a:r>
            <a:endParaRPr>
              <a:solidFill>
                <a:schemeClr val="dk1"/>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분산 시스템에서 서버, 클라이언트 구성에 필요한 설정 정보를 외부 시스템에서 관리</a:t>
            </a:r>
            <a:endParaRPr>
              <a:solidFill>
                <a:srgbClr val="5C5C5C"/>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하나의 중앙화된 저장소에서 구성요소 관리 가능</a:t>
            </a:r>
            <a:endParaRPr>
              <a:solidFill>
                <a:srgbClr val="5C5C5C"/>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Spring Cloud Bus</a:t>
            </a:r>
            <a:endParaRPr>
              <a:solidFill>
                <a:schemeClr val="dk1"/>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Config Server의 값을 변경 시켰을 때 적용하는 방법</a:t>
            </a:r>
            <a:endParaRPr>
              <a:solidFill>
                <a:srgbClr val="5C5C5C"/>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vs Config Server 서버 재기동, vs Actuator Refresh</a:t>
            </a:r>
            <a:endParaRPr>
              <a:solidFill>
                <a:srgbClr val="5C5C5C"/>
              </a:solidFill>
              <a:latin typeface="Do Hyeon"/>
              <a:ea typeface="Do Hyeon"/>
              <a:cs typeface="Do Hyeon"/>
              <a:sym typeface="Do Hyeon"/>
            </a:endParaRPr>
          </a:p>
          <a:p>
            <a:pPr indent="-317500" lvl="1" marL="9144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application server가 늘어날수록 불편함</a:t>
            </a:r>
            <a:br>
              <a:rPr lang="ko-KR">
                <a:solidFill>
                  <a:srgbClr val="5C5C5C"/>
                </a:solidFill>
                <a:latin typeface="Do Hyeon"/>
                <a:ea typeface="Do Hyeon"/>
                <a:cs typeface="Do Hyeon"/>
                <a:sym typeface="Do Hyeon"/>
              </a:rPr>
            </a:br>
            <a:endParaRPr>
              <a:solidFill>
                <a:srgbClr val="5C5C5C"/>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Spring Cloud Bus + RabbitMQ 사용</a:t>
            </a:r>
            <a:endParaRPr>
              <a:solidFill>
                <a:srgbClr val="5C5C5C"/>
              </a:solidFill>
              <a:latin typeface="Do Hyeon"/>
              <a:ea typeface="Do Hyeon"/>
              <a:cs typeface="Do Hyeon"/>
              <a:sym typeface="Do Hyeon"/>
            </a:endParaRPr>
          </a:p>
          <a:p>
            <a:pPr indent="-317500" lvl="1" marL="9144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마이크로서비스들을 메시지 브로커(RabbitMQ)와 연결</a:t>
            </a:r>
            <a:endParaRPr>
              <a:solidFill>
                <a:srgbClr val="5C5C5C"/>
              </a:solidFill>
              <a:latin typeface="Do Hyeon"/>
              <a:ea typeface="Do Hyeon"/>
              <a:cs typeface="Do Hyeon"/>
              <a:sym typeface="Do Hyeon"/>
            </a:endParaRPr>
          </a:p>
          <a:p>
            <a:pPr indent="-317500" lvl="1" marL="9144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상태 및 구성에 대한 변경 사항을 연결된 노드에게 전달 (Broadcast)</a:t>
            </a:r>
            <a:endParaRPr>
              <a:solidFill>
                <a:srgbClr val="5C5C5C"/>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AMQP 프로토콜 메시지 브로커 중 RabbitMQ 사용 이유</a:t>
            </a:r>
            <a:endParaRPr>
              <a:solidFill>
                <a:schemeClr val="dk1"/>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작은 데이터를 안전하게 전달하는 것을 보장</a:t>
            </a:r>
            <a:endParaRPr>
              <a:solidFill>
                <a:srgbClr val="5C5C5C"/>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RabbitMQ가 경량 브로커 메시지로 유리</a:t>
            </a:r>
            <a:endParaRPr>
              <a:solidFill>
                <a:srgbClr val="5C5C5C"/>
              </a:solidFill>
              <a:latin typeface="Do Hyeon"/>
              <a:ea typeface="Do Hyeon"/>
              <a:cs typeface="Do Hyeon"/>
              <a:sym typeface="Do Hye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bf2760eda4_1_171"/>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Spring Cloud Config - 암호화</a:t>
            </a:r>
            <a:endParaRPr>
              <a:latin typeface="Do Hyeon"/>
              <a:ea typeface="Do Hyeon"/>
              <a:cs typeface="Do Hyeon"/>
              <a:sym typeface="Do Hyeon"/>
            </a:endParaRPr>
          </a:p>
        </p:txBody>
      </p:sp>
      <p:sp>
        <p:nvSpPr>
          <p:cNvPr id="208" name="Google Shape;208;g2bf2760eda4_1_171"/>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3</a:t>
            </a:r>
            <a:endParaRPr>
              <a:latin typeface="Do Hyeon"/>
              <a:ea typeface="Do Hyeon"/>
              <a:cs typeface="Do Hyeon"/>
              <a:sym typeface="Do Hyeon"/>
            </a:endParaRPr>
          </a:p>
        </p:txBody>
      </p:sp>
      <p:sp>
        <p:nvSpPr>
          <p:cNvPr id="209" name="Google Shape;209;g2bf2760eda4_1_171"/>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Spring Cloud Config + Spring Cloud Bus + RabbitMQ</a:t>
            </a:r>
            <a:endParaRPr/>
          </a:p>
        </p:txBody>
      </p:sp>
      <p:sp>
        <p:nvSpPr>
          <p:cNvPr id="210" name="Google Shape;210;g2bf2760eda4_1_171"/>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211" name="Google Shape;211;g2bf2760eda4_1_171"/>
          <p:cNvSpPr txBox="1"/>
          <p:nvPr/>
        </p:nvSpPr>
        <p:spPr>
          <a:xfrm>
            <a:off x="690825" y="1916125"/>
            <a:ext cx="11058300" cy="437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application.yml + bootstrap.yml</a:t>
            </a:r>
            <a:endParaRPr>
              <a:solidFill>
                <a:schemeClr val="dk1"/>
              </a:solidFill>
              <a:latin typeface="Do Hyeon"/>
              <a:ea typeface="Do Hyeon"/>
              <a:cs typeface="Do Hyeon"/>
              <a:sym typeface="Do Hyeon"/>
            </a:endParaRPr>
          </a:p>
          <a:p>
            <a:pPr indent="0" lvl="0" marL="457200" rtl="0" algn="l">
              <a:spcBef>
                <a:spcPts val="0"/>
              </a:spcBef>
              <a:spcAft>
                <a:spcPts val="0"/>
              </a:spcAft>
              <a:buNone/>
            </a:pPr>
            <a:r>
              <a:t/>
            </a:r>
            <a:endParaRPr>
              <a:solidFill>
                <a:schemeClr val="dk1"/>
              </a:solidFill>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각 microservice의 보안적인 부분 -&gt; Spring Cloud Config에 저장</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Config Server에 숨기고 싶은 데이터를 넣어둔다. </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Config Server에 key file(private key, public key, 인증서)을</a:t>
            </a:r>
            <a:br>
              <a:rPr lang="ko-KR">
                <a:solidFill>
                  <a:schemeClr val="dk1"/>
                </a:solidFill>
                <a:latin typeface="Do Hyeon"/>
                <a:ea typeface="Do Hyeon"/>
                <a:cs typeface="Do Hyeon"/>
                <a:sym typeface="Do Hyeon"/>
              </a:rPr>
            </a:br>
            <a:r>
              <a:rPr lang="ko-KR">
                <a:solidFill>
                  <a:schemeClr val="dk1"/>
                </a:solidFill>
                <a:latin typeface="Do Hyeon"/>
                <a:ea typeface="Do Hyeon"/>
                <a:cs typeface="Do Hyeon"/>
                <a:sym typeface="Do Hyeon"/>
              </a:rPr>
              <a:t>바라보도록 설정</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p:txBody>
      </p:sp>
      <p:pic>
        <p:nvPicPr>
          <p:cNvPr id="212" name="Google Shape;212;g2bf2760eda4_1_171"/>
          <p:cNvPicPr preferRelativeResize="0"/>
          <p:nvPr/>
        </p:nvPicPr>
        <p:blipFill>
          <a:blip r:embed="rId3">
            <a:alphaModFix/>
          </a:blip>
          <a:stretch>
            <a:fillRect/>
          </a:stretch>
        </p:blipFill>
        <p:spPr>
          <a:xfrm>
            <a:off x="6153200" y="2182713"/>
            <a:ext cx="4438650" cy="1304925"/>
          </a:xfrm>
          <a:prstGeom prst="rect">
            <a:avLst/>
          </a:prstGeom>
          <a:noFill/>
          <a:ln>
            <a:noFill/>
          </a:ln>
        </p:spPr>
      </p:pic>
      <p:sp>
        <p:nvSpPr>
          <p:cNvPr id="213" name="Google Shape;213;g2bf2760eda4_1_171"/>
          <p:cNvSpPr txBox="1"/>
          <p:nvPr/>
        </p:nvSpPr>
        <p:spPr>
          <a:xfrm>
            <a:off x="5986900" y="1826075"/>
            <a:ext cx="303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t>[git] config-server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bf2760eda4_1_161"/>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Spring Cloud Config - Configuration Service</a:t>
            </a:r>
            <a:endParaRPr>
              <a:latin typeface="Do Hyeon"/>
              <a:ea typeface="Do Hyeon"/>
              <a:cs typeface="Do Hyeon"/>
              <a:sym typeface="Do Hyeon"/>
            </a:endParaRPr>
          </a:p>
        </p:txBody>
      </p:sp>
      <p:sp>
        <p:nvSpPr>
          <p:cNvPr id="219" name="Google Shape;219;g2bf2760eda4_1_161"/>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3</a:t>
            </a:r>
            <a:endParaRPr>
              <a:latin typeface="Do Hyeon"/>
              <a:ea typeface="Do Hyeon"/>
              <a:cs typeface="Do Hyeon"/>
              <a:sym typeface="Do Hyeon"/>
            </a:endParaRPr>
          </a:p>
        </p:txBody>
      </p:sp>
      <p:sp>
        <p:nvSpPr>
          <p:cNvPr id="220" name="Google Shape;220;g2bf2760eda4_1_161"/>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Spring Eureka Server + Spring Cloud Gateway + RabbitMQ</a:t>
            </a:r>
            <a:endParaRPr/>
          </a:p>
        </p:txBody>
      </p:sp>
      <p:sp>
        <p:nvSpPr>
          <p:cNvPr id="221" name="Google Shape;221;g2bf2760eda4_1_161"/>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pic>
        <p:nvPicPr>
          <p:cNvPr id="222" name="Google Shape;222;g2bf2760eda4_1_161"/>
          <p:cNvPicPr preferRelativeResize="0"/>
          <p:nvPr/>
        </p:nvPicPr>
        <p:blipFill>
          <a:blip r:embed="rId3">
            <a:alphaModFix/>
          </a:blip>
          <a:stretch>
            <a:fillRect/>
          </a:stretch>
        </p:blipFill>
        <p:spPr>
          <a:xfrm>
            <a:off x="2573663" y="1774625"/>
            <a:ext cx="6762424" cy="4431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bf2760eda4_1_136"/>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Spring Cloud에서 MSA 간 통신</a:t>
            </a:r>
            <a:endParaRPr>
              <a:latin typeface="Do Hyeon"/>
              <a:ea typeface="Do Hyeon"/>
              <a:cs typeface="Do Hyeon"/>
              <a:sym typeface="Do Hyeon"/>
            </a:endParaRPr>
          </a:p>
        </p:txBody>
      </p:sp>
      <p:sp>
        <p:nvSpPr>
          <p:cNvPr id="228" name="Google Shape;228;g2bf2760eda4_1_136"/>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4</a:t>
            </a:r>
            <a:endParaRPr>
              <a:latin typeface="Do Hyeon"/>
              <a:ea typeface="Do Hyeon"/>
              <a:cs typeface="Do Hyeon"/>
              <a:sym typeface="Do Hyeon"/>
            </a:endParaRPr>
          </a:p>
        </p:txBody>
      </p:sp>
      <p:sp>
        <p:nvSpPr>
          <p:cNvPr id="229" name="Google Shape;229;g2bf2760eda4_1_136"/>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latin typeface="Do Hyeon"/>
                <a:ea typeface="Do Hyeon"/>
                <a:cs typeface="Do Hyeon"/>
                <a:sym typeface="Do Hyeon"/>
              </a:rPr>
              <a:t>RestTemplate vs Feign Client</a:t>
            </a:r>
            <a:endParaRPr>
              <a:latin typeface="Do Hyeon"/>
              <a:ea typeface="Do Hyeon"/>
              <a:cs typeface="Do Hyeon"/>
              <a:sym typeface="Do Hyeon"/>
            </a:endParaRPr>
          </a:p>
        </p:txBody>
      </p:sp>
      <p:sp>
        <p:nvSpPr>
          <p:cNvPr id="230" name="Google Shape;230;g2bf2760eda4_1_136"/>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231" name="Google Shape;231;g2bf2760eda4_1_136"/>
          <p:cNvSpPr txBox="1"/>
          <p:nvPr/>
        </p:nvSpPr>
        <p:spPr>
          <a:xfrm>
            <a:off x="690825" y="1916125"/>
            <a:ext cx="11058300" cy="3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latin typeface="Do Hyeon"/>
                <a:ea typeface="Do Hyeon"/>
                <a:cs typeface="Do Hyeon"/>
                <a:sym typeface="Do Hyeon"/>
              </a:rPr>
              <a:t>RestTemplate가 훨씬 익숙</a:t>
            </a:r>
            <a:endParaRPr>
              <a:solidFill>
                <a:schemeClr val="dk1"/>
              </a:solidFill>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HTTP 요청을 통해서 다른 서비스 API를 호출하기 위해 사용</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Feign Client의 장점</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AutoNum type="arabicPeriod"/>
            </a:pPr>
            <a:r>
              <a:rPr lang="ko-KR">
                <a:solidFill>
                  <a:schemeClr val="dk1"/>
                </a:solidFill>
                <a:latin typeface="Do Hyeon"/>
                <a:ea typeface="Do Hyeon"/>
                <a:cs typeface="Do Hyeon"/>
                <a:sym typeface="Do Hyeon"/>
              </a:rPr>
              <a:t>RestTemplate과 달리, 직접적인 마이크로서비스의 주소나 포트 번호 없이 마이크로서비스 이름만 등록해두면 호출할 수 있다.</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AutoNum type="arabicPeriod"/>
            </a:pPr>
            <a:r>
              <a:rPr lang="ko-KR">
                <a:solidFill>
                  <a:schemeClr val="dk1"/>
                </a:solidFill>
                <a:latin typeface="Do Hyeon"/>
                <a:ea typeface="Do Hyeon"/>
                <a:cs typeface="Do Hyeon"/>
                <a:sym typeface="Do Hyeon"/>
              </a:rPr>
              <a:t>RestTemplate보다 직관적이고 간단</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AutoNum type="arabicPeriod"/>
            </a:pPr>
            <a:r>
              <a:rPr lang="ko-KR">
                <a:solidFill>
                  <a:schemeClr val="dk1"/>
                </a:solidFill>
                <a:latin typeface="Do Hyeon"/>
                <a:ea typeface="Do Hyeon"/>
                <a:cs typeface="Do Hyeon"/>
                <a:sym typeface="Do Hyeon"/>
              </a:rPr>
              <a:t>호출하려는 마이크로서비스의 특정한 메소드가 타겟임</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AutoNum type="arabicPeriod"/>
            </a:pPr>
            <a:r>
              <a:rPr lang="ko-KR">
                <a:solidFill>
                  <a:schemeClr val="dk1"/>
                </a:solidFill>
                <a:latin typeface="Do Hyeon"/>
                <a:ea typeface="Do Hyeon"/>
                <a:cs typeface="Do Hyeon"/>
                <a:sym typeface="Do Hyeon"/>
              </a:rPr>
              <a:t>Load Balanced 지원</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Feign Client의 단점</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코드가 복잡할 수 있다 -&gt; 혼자 작업하기 때문에 괜찮 (혼자 고생 가능)</a:t>
            </a:r>
            <a:endParaRPr>
              <a:solidFill>
                <a:schemeClr val="dk1"/>
              </a:solidFill>
              <a:latin typeface="Do Hyeon"/>
              <a:ea typeface="Do Hyeon"/>
              <a:cs typeface="Do Hyeon"/>
              <a:sym typeface="Do Hye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bf2760eda4_1_431"/>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구현할 Microservice들</a:t>
            </a:r>
            <a:endParaRPr>
              <a:latin typeface="Do Hyeon"/>
              <a:ea typeface="Do Hyeon"/>
              <a:cs typeface="Do Hyeon"/>
              <a:sym typeface="Do Hyeon"/>
            </a:endParaRPr>
          </a:p>
        </p:txBody>
      </p:sp>
      <p:sp>
        <p:nvSpPr>
          <p:cNvPr id="237" name="Google Shape;237;g2bf2760eda4_1_431"/>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5</a:t>
            </a:r>
            <a:endParaRPr>
              <a:latin typeface="Do Hyeon"/>
              <a:ea typeface="Do Hyeon"/>
              <a:cs typeface="Do Hyeon"/>
              <a:sym typeface="Do Hyeon"/>
            </a:endParaRPr>
          </a:p>
        </p:txBody>
      </p:sp>
      <p:sp>
        <p:nvSpPr>
          <p:cNvPr id="238" name="Google Shape;238;g2bf2760eda4_1_431"/>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latin typeface="Do Hyeon"/>
                <a:ea typeface="Do Hyeon"/>
                <a:cs typeface="Do Hyeon"/>
                <a:sym typeface="Do Hyeon"/>
              </a:rPr>
              <a:t>User, Counter, Store</a:t>
            </a:r>
            <a:endParaRPr>
              <a:latin typeface="Do Hyeon"/>
              <a:ea typeface="Do Hyeon"/>
              <a:cs typeface="Do Hyeon"/>
              <a:sym typeface="Do Hyeon"/>
            </a:endParaRPr>
          </a:p>
        </p:txBody>
      </p:sp>
      <p:sp>
        <p:nvSpPr>
          <p:cNvPr id="239" name="Google Shape;239;g2bf2760eda4_1_431"/>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pic>
        <p:nvPicPr>
          <p:cNvPr id="240" name="Google Shape;240;g2bf2760eda4_1_431"/>
          <p:cNvPicPr preferRelativeResize="0"/>
          <p:nvPr/>
        </p:nvPicPr>
        <p:blipFill>
          <a:blip r:embed="rId3">
            <a:alphaModFix/>
          </a:blip>
          <a:stretch>
            <a:fillRect/>
          </a:stretch>
        </p:blipFill>
        <p:spPr>
          <a:xfrm>
            <a:off x="2862525" y="1916125"/>
            <a:ext cx="6315126" cy="3493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bf2760eda4_1_187"/>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Microservices - User Service</a:t>
            </a:r>
            <a:endParaRPr>
              <a:latin typeface="Do Hyeon"/>
              <a:ea typeface="Do Hyeon"/>
              <a:cs typeface="Do Hyeon"/>
              <a:sym typeface="Do Hyeon"/>
            </a:endParaRPr>
          </a:p>
        </p:txBody>
      </p:sp>
      <p:sp>
        <p:nvSpPr>
          <p:cNvPr id="246" name="Google Shape;246;g2bf2760eda4_1_187"/>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5</a:t>
            </a:r>
            <a:endParaRPr>
              <a:latin typeface="Do Hyeon"/>
              <a:ea typeface="Do Hyeon"/>
              <a:cs typeface="Do Hyeon"/>
              <a:sym typeface="Do Hyeon"/>
            </a:endParaRPr>
          </a:p>
        </p:txBody>
      </p:sp>
      <p:sp>
        <p:nvSpPr>
          <p:cNvPr id="247" name="Google Shape;247;g2bf2760eda4_1_187"/>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User Service - 사용자</a:t>
            </a:r>
            <a:endParaRPr/>
          </a:p>
        </p:txBody>
      </p:sp>
      <p:sp>
        <p:nvSpPr>
          <p:cNvPr id="248" name="Google Shape;248;g2bf2760eda4_1_187"/>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249" name="Google Shape;249;g2bf2760eda4_1_187"/>
          <p:cNvSpPr txBox="1"/>
          <p:nvPr/>
        </p:nvSpPr>
        <p:spPr>
          <a:xfrm>
            <a:off x="690825" y="1916125"/>
            <a:ext cx="11058300" cy="3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latin typeface="Do Hyeon"/>
                <a:ea typeface="Do Hyeon"/>
                <a:cs typeface="Do Hyeon"/>
                <a:sym typeface="Do Hyeon"/>
              </a:rPr>
              <a:t>User API</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p:txBody>
      </p:sp>
      <p:pic>
        <p:nvPicPr>
          <p:cNvPr id="250" name="Google Shape;250;g2bf2760eda4_1_187"/>
          <p:cNvPicPr preferRelativeResize="0"/>
          <p:nvPr/>
        </p:nvPicPr>
        <p:blipFill>
          <a:blip r:embed="rId3">
            <a:alphaModFix/>
          </a:blip>
          <a:stretch>
            <a:fillRect/>
          </a:stretch>
        </p:blipFill>
        <p:spPr>
          <a:xfrm>
            <a:off x="773575" y="2262775"/>
            <a:ext cx="9626783" cy="307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bf2760eda4_1_198"/>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Microservices - Counter Service</a:t>
            </a:r>
            <a:endParaRPr>
              <a:latin typeface="Do Hyeon"/>
              <a:ea typeface="Do Hyeon"/>
              <a:cs typeface="Do Hyeon"/>
              <a:sym typeface="Do Hyeon"/>
            </a:endParaRPr>
          </a:p>
        </p:txBody>
      </p:sp>
      <p:sp>
        <p:nvSpPr>
          <p:cNvPr id="256" name="Google Shape;256;g2bf2760eda4_1_198"/>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6</a:t>
            </a:r>
            <a:endParaRPr>
              <a:latin typeface="Do Hyeon"/>
              <a:ea typeface="Do Hyeon"/>
              <a:cs typeface="Do Hyeon"/>
              <a:sym typeface="Do Hyeon"/>
            </a:endParaRPr>
          </a:p>
        </p:txBody>
      </p:sp>
      <p:sp>
        <p:nvSpPr>
          <p:cNvPr id="257" name="Google Shape;257;g2bf2760eda4_1_198"/>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Counter Service - 커</a:t>
            </a:r>
            <a:r>
              <a:rPr lang="ko-KR"/>
              <a:t>피 주문 받는 곳</a:t>
            </a:r>
            <a:endParaRPr/>
          </a:p>
        </p:txBody>
      </p:sp>
      <p:sp>
        <p:nvSpPr>
          <p:cNvPr id="258" name="Google Shape;258;g2bf2760eda4_1_198"/>
          <p:cNvSpPr txBox="1"/>
          <p:nvPr>
            <p:ph idx="3" type="body"/>
          </p:nvPr>
        </p:nvSpPr>
        <p:spPr>
          <a:xfrm>
            <a:off x="442929" y="258358"/>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259" name="Google Shape;259;g2bf2760eda4_1_198"/>
          <p:cNvSpPr txBox="1"/>
          <p:nvPr/>
        </p:nvSpPr>
        <p:spPr>
          <a:xfrm>
            <a:off x="720950" y="1916125"/>
            <a:ext cx="11028300" cy="40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latin typeface="Do Hyeon"/>
                <a:ea typeface="Do Hyeon"/>
                <a:cs typeface="Do Hyeon"/>
                <a:sym typeface="Do Hyeon"/>
              </a:rPr>
              <a:t>Counter API</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p:txBody>
      </p:sp>
      <p:pic>
        <p:nvPicPr>
          <p:cNvPr id="260" name="Google Shape;260;g2bf2760eda4_1_198"/>
          <p:cNvPicPr preferRelativeResize="0"/>
          <p:nvPr/>
        </p:nvPicPr>
        <p:blipFill>
          <a:blip r:embed="rId3">
            <a:alphaModFix/>
          </a:blip>
          <a:stretch>
            <a:fillRect/>
          </a:stretch>
        </p:blipFill>
        <p:spPr>
          <a:xfrm>
            <a:off x="894210" y="2272477"/>
            <a:ext cx="8908441" cy="3929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bf2760eda4_1_207"/>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Microservices - Store Service</a:t>
            </a:r>
            <a:endParaRPr>
              <a:latin typeface="Do Hyeon"/>
              <a:ea typeface="Do Hyeon"/>
              <a:cs typeface="Do Hyeon"/>
              <a:sym typeface="Do Hyeon"/>
            </a:endParaRPr>
          </a:p>
        </p:txBody>
      </p:sp>
      <p:sp>
        <p:nvSpPr>
          <p:cNvPr id="266" name="Google Shape;266;g2bf2760eda4_1_207"/>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7</a:t>
            </a:r>
            <a:endParaRPr>
              <a:latin typeface="Do Hyeon"/>
              <a:ea typeface="Do Hyeon"/>
              <a:cs typeface="Do Hyeon"/>
              <a:sym typeface="Do Hyeon"/>
            </a:endParaRPr>
          </a:p>
        </p:txBody>
      </p:sp>
      <p:sp>
        <p:nvSpPr>
          <p:cNvPr id="267" name="Google Shape;267;g2bf2760eda4_1_207"/>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Store</a:t>
            </a:r>
            <a:r>
              <a:rPr lang="ko-KR"/>
              <a:t> Service - 커</a:t>
            </a:r>
            <a:r>
              <a:rPr lang="ko-KR"/>
              <a:t>피 가게</a:t>
            </a:r>
            <a:endParaRPr/>
          </a:p>
        </p:txBody>
      </p:sp>
      <p:sp>
        <p:nvSpPr>
          <p:cNvPr id="268" name="Google Shape;268;g2bf2760eda4_1_207"/>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269" name="Google Shape;269;g2bf2760eda4_1_207"/>
          <p:cNvSpPr txBox="1"/>
          <p:nvPr/>
        </p:nvSpPr>
        <p:spPr>
          <a:xfrm>
            <a:off x="690825" y="1916125"/>
            <a:ext cx="11058300" cy="38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latin typeface="Do Hyeon"/>
                <a:ea typeface="Do Hyeon"/>
                <a:cs typeface="Do Hyeon"/>
                <a:sym typeface="Do Hyeon"/>
              </a:rPr>
              <a:t>Store API</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p:txBody>
      </p:sp>
      <p:pic>
        <p:nvPicPr>
          <p:cNvPr id="270" name="Google Shape;270;g2bf2760eda4_1_207"/>
          <p:cNvPicPr preferRelativeResize="0"/>
          <p:nvPr/>
        </p:nvPicPr>
        <p:blipFill>
          <a:blip r:embed="rId3">
            <a:alphaModFix/>
          </a:blip>
          <a:stretch>
            <a:fillRect/>
          </a:stretch>
        </p:blipFill>
        <p:spPr>
          <a:xfrm>
            <a:off x="782875" y="2274325"/>
            <a:ext cx="9252599" cy="392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bf2760eda4_1_216"/>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커피 주문 API 흐름</a:t>
            </a:r>
            <a:endParaRPr>
              <a:latin typeface="Do Hyeon"/>
              <a:ea typeface="Do Hyeon"/>
              <a:cs typeface="Do Hyeon"/>
              <a:sym typeface="Do Hyeon"/>
            </a:endParaRPr>
          </a:p>
        </p:txBody>
      </p:sp>
      <p:sp>
        <p:nvSpPr>
          <p:cNvPr id="276" name="Google Shape;276;g2bf2760eda4_1_216"/>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8</a:t>
            </a:r>
            <a:endParaRPr>
              <a:latin typeface="Do Hyeon"/>
              <a:ea typeface="Do Hyeon"/>
              <a:cs typeface="Do Hyeon"/>
              <a:sym typeface="Do Hyeon"/>
            </a:endParaRPr>
          </a:p>
        </p:txBody>
      </p:sp>
      <p:sp>
        <p:nvSpPr>
          <p:cNvPr id="277" name="Google Shape;277;g2bf2760eda4_1_216"/>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l">
              <a:lnSpc>
                <a:spcPct val="110000"/>
              </a:lnSpc>
              <a:spcBef>
                <a:spcPts val="0"/>
              </a:spcBef>
              <a:spcAft>
                <a:spcPts val="0"/>
              </a:spcAft>
              <a:buClr>
                <a:srgbClr val="262626"/>
              </a:buClr>
              <a:buSzPts val="1600"/>
              <a:buNone/>
            </a:pPr>
            <a:r>
              <a:rPr lang="ko-KR"/>
              <a:t>API 흐름 1</a:t>
            </a:r>
            <a:endParaRPr/>
          </a:p>
        </p:txBody>
      </p:sp>
      <p:sp>
        <p:nvSpPr>
          <p:cNvPr id="278" name="Google Shape;278;g2bf2760eda4_1_216"/>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279" name="Google Shape;279;g2bf2760eda4_1_216"/>
          <p:cNvSpPr txBox="1"/>
          <p:nvPr/>
        </p:nvSpPr>
        <p:spPr>
          <a:xfrm>
            <a:off x="690800" y="1763750"/>
            <a:ext cx="11058300" cy="440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[커피 주문]</a:t>
            </a: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counter-service에서 UserId, CoffeeName(커피 이름), 주문 수량을 가지고 호출</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store-service에 요청해서 커피 이름으로 DB에서 커피 정보 조회</a:t>
            </a:r>
            <a:endParaRPr>
              <a:solidFill>
                <a:schemeClr val="dk1"/>
              </a:solidFill>
              <a:latin typeface="Do Hyeon"/>
              <a:ea typeface="Do Hyeon"/>
              <a:cs typeface="Do Hyeon"/>
              <a:sym typeface="Do Hyeon"/>
            </a:endParaRPr>
          </a:p>
          <a:p>
            <a:pPr indent="-317500" lvl="2" marL="1371600" rtl="0" algn="l">
              <a:spcBef>
                <a:spcPts val="0"/>
              </a:spcBef>
              <a:spcAft>
                <a:spcPts val="0"/>
              </a:spcAft>
              <a:buClr>
                <a:schemeClr val="dk1"/>
              </a:buClr>
              <a:buSzPts val="1400"/>
              <a:buFont typeface="Do Hyeon"/>
              <a:buAutoNum type="romanLcPeriod"/>
            </a:pPr>
            <a:r>
              <a:rPr lang="ko-KR">
                <a:solidFill>
                  <a:schemeClr val="dk1"/>
                </a:solidFill>
                <a:latin typeface="Do Hyeon"/>
                <a:ea typeface="Do Hyeon"/>
                <a:cs typeface="Do Hyeon"/>
                <a:sym typeface="Do Hyeon"/>
              </a:rPr>
              <a:t>커피 이름에 해당하는 커피가 있는지 확인</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counterDB에 주문 기록 저장. (이때 주문 상태는 ‘pending’)</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Kafka를 통해 Topic에 주문 정보 Publish (Topic : “CoffeeStoreOrdered”)</a:t>
            </a:r>
            <a:endParaRPr>
              <a:solidFill>
                <a:schemeClr val="dk1"/>
              </a:solidFill>
              <a:latin typeface="Do Hyeon"/>
              <a:ea typeface="Do Hyeon"/>
              <a:cs typeface="Do Hyeon"/>
              <a:sym typeface="Do Hye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bf2760eda4_1_447"/>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커피 주문 완료 API 흐름</a:t>
            </a:r>
            <a:endParaRPr>
              <a:latin typeface="Do Hyeon"/>
              <a:ea typeface="Do Hyeon"/>
              <a:cs typeface="Do Hyeon"/>
              <a:sym typeface="Do Hyeon"/>
            </a:endParaRPr>
          </a:p>
        </p:txBody>
      </p:sp>
      <p:sp>
        <p:nvSpPr>
          <p:cNvPr id="285" name="Google Shape;285;g2bf2760eda4_1_447"/>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9</a:t>
            </a:r>
            <a:endParaRPr>
              <a:latin typeface="Do Hyeon"/>
              <a:ea typeface="Do Hyeon"/>
              <a:cs typeface="Do Hyeon"/>
              <a:sym typeface="Do Hyeon"/>
            </a:endParaRPr>
          </a:p>
        </p:txBody>
      </p:sp>
      <p:sp>
        <p:nvSpPr>
          <p:cNvPr id="286" name="Google Shape;286;g2bf2760eda4_1_447"/>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l">
              <a:lnSpc>
                <a:spcPct val="110000"/>
              </a:lnSpc>
              <a:spcBef>
                <a:spcPts val="0"/>
              </a:spcBef>
              <a:spcAft>
                <a:spcPts val="0"/>
              </a:spcAft>
              <a:buClr>
                <a:srgbClr val="262626"/>
              </a:buClr>
              <a:buSzPts val="1600"/>
              <a:buNone/>
            </a:pPr>
            <a:r>
              <a:rPr lang="ko-KR"/>
              <a:t>API 흐름 2</a:t>
            </a:r>
            <a:endParaRPr/>
          </a:p>
        </p:txBody>
      </p:sp>
      <p:sp>
        <p:nvSpPr>
          <p:cNvPr id="287" name="Google Shape;287;g2bf2760eda4_1_447"/>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288" name="Google Shape;288;g2bf2760eda4_1_447"/>
          <p:cNvSpPr txBox="1"/>
          <p:nvPr/>
        </p:nvSpPr>
        <p:spPr>
          <a:xfrm>
            <a:off x="690800" y="1763750"/>
            <a:ext cx="11058300" cy="440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[커피 주문 완료]</a:t>
            </a: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store-service은 “CoffeeStoreOrdered” Topic 정보를 구독하고 있으므로 요청이 들어오면 음료를 제작함.</a:t>
            </a:r>
            <a:endParaRPr>
              <a:solidFill>
                <a:schemeClr val="dk1"/>
              </a:solidFill>
              <a:latin typeface="Do Hyeon"/>
              <a:ea typeface="Do Hyeon"/>
              <a:cs typeface="Do Hyeon"/>
              <a:sym typeface="Do Hyeon"/>
            </a:endParaRPr>
          </a:p>
          <a:p>
            <a:pPr indent="0" lvl="0" marL="914400" rtl="0" algn="l">
              <a:spcBef>
                <a:spcPts val="0"/>
              </a:spcBef>
              <a:spcAft>
                <a:spcPts val="0"/>
              </a:spcAft>
              <a:buNone/>
            </a:pPr>
            <a:r>
              <a:t/>
            </a: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음료 제작</a:t>
            </a:r>
            <a:endParaRPr>
              <a:solidFill>
                <a:schemeClr val="dk1"/>
              </a:solidFill>
              <a:latin typeface="Do Hyeon"/>
              <a:ea typeface="Do Hyeon"/>
              <a:cs typeface="Do Hyeon"/>
              <a:sym typeface="Do Hyeon"/>
            </a:endParaRPr>
          </a:p>
          <a:p>
            <a:pPr indent="-317500" lvl="2" marL="1371600" rtl="0" algn="l">
              <a:spcBef>
                <a:spcPts val="0"/>
              </a:spcBef>
              <a:spcAft>
                <a:spcPts val="0"/>
              </a:spcAft>
              <a:buClr>
                <a:schemeClr val="dk1"/>
              </a:buClr>
              <a:buSzPts val="1400"/>
              <a:buFont typeface="Do Hyeon"/>
              <a:buAutoNum type="romanLcPeriod"/>
            </a:pPr>
            <a:r>
              <a:rPr lang="ko-KR">
                <a:solidFill>
                  <a:schemeClr val="dk1"/>
                </a:solidFill>
                <a:latin typeface="Do Hyeon"/>
                <a:ea typeface="Do Hyeon"/>
                <a:cs typeface="Do Hyeon"/>
                <a:sym typeface="Do Hyeon"/>
              </a:rPr>
              <a:t>제작 성공하면 음료 재고 DB에 커피의 수량을 감소함.</a:t>
            </a:r>
            <a:endParaRPr>
              <a:solidFill>
                <a:schemeClr val="dk1"/>
              </a:solidFill>
              <a:latin typeface="Do Hyeon"/>
              <a:ea typeface="Do Hyeon"/>
              <a:cs typeface="Do Hyeon"/>
              <a:sym typeface="Do Hyeon"/>
            </a:endParaRPr>
          </a:p>
          <a:p>
            <a:pPr indent="-317500" lvl="2" marL="1371600" rtl="0" algn="l">
              <a:spcBef>
                <a:spcPts val="0"/>
              </a:spcBef>
              <a:spcAft>
                <a:spcPts val="0"/>
              </a:spcAft>
              <a:buClr>
                <a:schemeClr val="dk1"/>
              </a:buClr>
              <a:buSzPts val="1400"/>
              <a:buFont typeface="Do Hyeon"/>
              <a:buAutoNum type="romanLcPeriod"/>
            </a:pPr>
            <a:r>
              <a:rPr lang="ko-KR">
                <a:solidFill>
                  <a:schemeClr val="dk1"/>
                </a:solidFill>
                <a:latin typeface="Do Hyeon"/>
                <a:ea typeface="Do Hyeon"/>
                <a:cs typeface="Do Hyeon"/>
                <a:sym typeface="Do Hyeon"/>
              </a:rPr>
              <a:t>제작 실패하면 메시지만 Publish (ex. 재고 수량이 부족한 경우)</a:t>
            </a:r>
            <a:endParaRPr>
              <a:solidFill>
                <a:schemeClr val="dk1"/>
              </a:solidFill>
              <a:latin typeface="Do Hyeon"/>
              <a:ea typeface="Do Hyeon"/>
              <a:cs typeface="Do Hyeon"/>
              <a:sym typeface="Do Hyeon"/>
            </a:endParaRPr>
          </a:p>
          <a:p>
            <a:pPr indent="-317500" lvl="2" marL="1371600" rtl="0" algn="l">
              <a:spcBef>
                <a:spcPts val="0"/>
              </a:spcBef>
              <a:spcAft>
                <a:spcPts val="0"/>
              </a:spcAft>
              <a:buClr>
                <a:schemeClr val="dk1"/>
              </a:buClr>
              <a:buSzPts val="1400"/>
              <a:buFont typeface="Do Hyeon"/>
              <a:buAutoNum type="romanLcPeriod"/>
            </a:pPr>
            <a:r>
              <a:rPr lang="ko-KR">
                <a:solidFill>
                  <a:schemeClr val="dk1"/>
                </a:solidFill>
                <a:latin typeface="Do Hyeon"/>
                <a:ea typeface="Do Hyeon"/>
                <a:cs typeface="Do Hyeon"/>
                <a:sym typeface="Do Hyeon"/>
              </a:rPr>
              <a:t>음료 제작이 완료되면 “CoffeeStoreOrderedUpdate” Topic으로 메시지 Publish</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counter-service에서</a:t>
            </a:r>
            <a:r>
              <a:rPr lang="ko-KR">
                <a:solidFill>
                  <a:schemeClr val="dk1"/>
                </a:solidFill>
                <a:latin typeface="Do Hyeon"/>
                <a:ea typeface="Do Hyeon"/>
                <a:cs typeface="Do Hyeon"/>
                <a:sym typeface="Do Hyeon"/>
              </a:rPr>
              <a:t>는 “CoffeeStoreOrderedUpdate” Topic 구독중</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2" marL="1371600" rtl="0" algn="l">
              <a:spcBef>
                <a:spcPts val="0"/>
              </a:spcBef>
              <a:spcAft>
                <a:spcPts val="0"/>
              </a:spcAft>
              <a:buClr>
                <a:schemeClr val="dk1"/>
              </a:buClr>
              <a:buSzPts val="1400"/>
              <a:buFont typeface="Do Hyeon"/>
              <a:buAutoNum type="romanLcPeriod"/>
            </a:pPr>
            <a:r>
              <a:rPr lang="ko-KR">
                <a:solidFill>
                  <a:schemeClr val="dk1"/>
                </a:solidFill>
                <a:latin typeface="Do Hyeon"/>
                <a:ea typeface="Do Hyeon"/>
                <a:cs typeface="Do Hyeon"/>
                <a:sym typeface="Do Hyeon"/>
              </a:rPr>
              <a:t>음료 성공적으로 받음</a:t>
            </a:r>
            <a:endParaRPr>
              <a:solidFill>
                <a:schemeClr val="dk1"/>
              </a:solidFill>
              <a:latin typeface="Do Hyeon"/>
              <a:ea typeface="Do Hyeon"/>
              <a:cs typeface="Do Hyeon"/>
              <a:sym typeface="Do Hyeon"/>
            </a:endParaRPr>
          </a:p>
          <a:p>
            <a:pPr indent="-317500" lvl="3" marL="1828800" rtl="0" algn="l">
              <a:spcBef>
                <a:spcPts val="0"/>
              </a:spcBef>
              <a:spcAft>
                <a:spcPts val="0"/>
              </a:spcAft>
              <a:buClr>
                <a:schemeClr val="dk1"/>
              </a:buClr>
              <a:buSzPts val="1400"/>
              <a:buFont typeface="Do Hyeon"/>
              <a:buAutoNum type="arabicPeriod"/>
            </a:pPr>
            <a:r>
              <a:rPr lang="ko-KR">
                <a:solidFill>
                  <a:schemeClr val="dk1"/>
                </a:solidFill>
                <a:latin typeface="Do Hyeon"/>
                <a:ea typeface="Do Hyeon"/>
                <a:cs typeface="Do Hyeon"/>
                <a:sym typeface="Do Hyeon"/>
              </a:rPr>
              <a:t>counterDB에서 주문 상태 ‘SUCCESS’ 업데이트함</a:t>
            </a:r>
            <a:endParaRPr>
              <a:solidFill>
                <a:schemeClr val="dk1"/>
              </a:solidFill>
              <a:latin typeface="Do Hyeon"/>
              <a:ea typeface="Do Hyeon"/>
              <a:cs typeface="Do Hyeon"/>
              <a:sym typeface="Do Hyeon"/>
            </a:endParaRPr>
          </a:p>
          <a:p>
            <a:pPr indent="-317500" lvl="3" marL="1828800" rtl="0" algn="l">
              <a:spcBef>
                <a:spcPts val="0"/>
              </a:spcBef>
              <a:spcAft>
                <a:spcPts val="0"/>
              </a:spcAft>
              <a:buClr>
                <a:schemeClr val="dk1"/>
              </a:buClr>
              <a:buSzPts val="1400"/>
              <a:buFont typeface="Do Hyeon"/>
              <a:buAutoNum type="arabicPeriod"/>
            </a:pPr>
            <a:r>
              <a:rPr lang="ko-KR">
                <a:solidFill>
                  <a:schemeClr val="dk1"/>
                </a:solidFill>
                <a:latin typeface="Do Hyeon"/>
                <a:ea typeface="Do Hyeon"/>
                <a:cs typeface="Do Hyeon"/>
                <a:sym typeface="Do Hyeon"/>
              </a:rPr>
              <a:t>프론트에서 성공한 주문 조회</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317500" lvl="2" marL="1371600" rtl="0" algn="l">
              <a:spcBef>
                <a:spcPts val="0"/>
              </a:spcBef>
              <a:spcAft>
                <a:spcPts val="0"/>
              </a:spcAft>
              <a:buClr>
                <a:schemeClr val="dk1"/>
              </a:buClr>
              <a:buSzPts val="1400"/>
              <a:buFont typeface="Do Hyeon"/>
              <a:buAutoNum type="romanLcPeriod"/>
            </a:pPr>
            <a:r>
              <a:rPr lang="ko-KR">
                <a:solidFill>
                  <a:schemeClr val="dk1"/>
                </a:solidFill>
                <a:latin typeface="Do Hyeon"/>
                <a:ea typeface="Do Hyeon"/>
                <a:cs typeface="Do Hyeon"/>
                <a:sym typeface="Do Hyeon"/>
              </a:rPr>
              <a:t>음료 주문 실패</a:t>
            </a:r>
            <a:endParaRPr>
              <a:solidFill>
                <a:schemeClr val="dk1"/>
              </a:solidFill>
              <a:latin typeface="Do Hyeon"/>
              <a:ea typeface="Do Hyeon"/>
              <a:cs typeface="Do Hyeon"/>
              <a:sym typeface="Do Hyeon"/>
            </a:endParaRPr>
          </a:p>
          <a:p>
            <a:pPr indent="-317500" lvl="3" marL="1828800" rtl="0" algn="l">
              <a:spcBef>
                <a:spcPts val="0"/>
              </a:spcBef>
              <a:spcAft>
                <a:spcPts val="0"/>
              </a:spcAft>
              <a:buClr>
                <a:schemeClr val="dk1"/>
              </a:buClr>
              <a:buSzPts val="1400"/>
              <a:buFont typeface="Do Hyeon"/>
              <a:buAutoNum type="arabicPeriod"/>
            </a:pPr>
            <a:r>
              <a:rPr lang="ko-KR">
                <a:solidFill>
                  <a:schemeClr val="dk1"/>
                </a:solidFill>
                <a:latin typeface="Do Hyeon"/>
                <a:ea typeface="Do Hyeon"/>
                <a:cs typeface="Do Hyeon"/>
                <a:sym typeface="Do Hyeon"/>
              </a:rPr>
              <a:t>counterDB를 주문 상태 ‘FAIL’ 업데이트함</a:t>
            </a:r>
            <a:endParaRPr>
              <a:solidFill>
                <a:schemeClr val="dk1"/>
              </a:solidFill>
              <a:latin typeface="Do Hyeon"/>
              <a:ea typeface="Do Hyeon"/>
              <a:cs typeface="Do Hyeon"/>
              <a:sym typeface="Do Hyeon"/>
            </a:endParaRPr>
          </a:p>
          <a:p>
            <a:pPr indent="-317500" lvl="3" marL="1828800" rtl="0" algn="l">
              <a:spcBef>
                <a:spcPts val="0"/>
              </a:spcBef>
              <a:spcAft>
                <a:spcPts val="0"/>
              </a:spcAft>
              <a:buClr>
                <a:schemeClr val="dk1"/>
              </a:buClr>
              <a:buSzPts val="1400"/>
              <a:buFont typeface="Do Hyeon"/>
              <a:buAutoNum type="arabicPeriod"/>
            </a:pPr>
            <a:r>
              <a:rPr lang="ko-KR">
                <a:solidFill>
                  <a:schemeClr val="dk1"/>
                </a:solidFill>
                <a:latin typeface="Do Hyeon"/>
                <a:ea typeface="Do Hyeon"/>
                <a:cs typeface="Do Hyeon"/>
                <a:sym typeface="Do Hyeon"/>
              </a:rPr>
              <a:t>프론트에서 실패한 주문 조회</a:t>
            </a:r>
            <a:endParaRPr>
              <a:solidFill>
                <a:schemeClr val="dk1"/>
              </a:solidFill>
              <a:latin typeface="Do Hyeon"/>
              <a:ea typeface="Do Hyeon"/>
              <a:cs typeface="Do Hyeon"/>
              <a:sym typeface="Do Hye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2"/>
          <p:cNvSpPr txBox="1"/>
          <p:nvPr/>
        </p:nvSpPr>
        <p:spPr>
          <a:xfrm>
            <a:off x="694850" y="1729917"/>
            <a:ext cx="2518318" cy="5539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i="0" lang="ko-KR" sz="3600" u="none" cap="none" strike="noStrike">
                <a:solidFill>
                  <a:srgbClr val="99BFFE"/>
                </a:solidFill>
                <a:latin typeface="Do Hyeon"/>
                <a:ea typeface="Do Hyeon"/>
                <a:cs typeface="Do Hyeon"/>
                <a:sym typeface="Do Hyeon"/>
              </a:rPr>
              <a:t>CONTENTS</a:t>
            </a:r>
            <a:endParaRPr i="0" sz="3600" u="none" cap="none" strike="noStrike">
              <a:solidFill>
                <a:srgbClr val="99BFFE"/>
              </a:solidFill>
              <a:latin typeface="Do Hyeon"/>
              <a:ea typeface="Do Hyeon"/>
              <a:cs typeface="Do Hyeon"/>
              <a:sym typeface="Do Hyeon"/>
            </a:endParaRPr>
          </a:p>
        </p:txBody>
      </p:sp>
      <p:grpSp>
        <p:nvGrpSpPr>
          <p:cNvPr id="78" name="Google Shape;78;p2"/>
          <p:cNvGrpSpPr/>
          <p:nvPr/>
        </p:nvGrpSpPr>
        <p:grpSpPr>
          <a:xfrm>
            <a:off x="694850" y="2932991"/>
            <a:ext cx="3543967" cy="2345198"/>
            <a:chOff x="717755" y="2875841"/>
            <a:chExt cx="3543967" cy="2345198"/>
          </a:xfrm>
        </p:grpSpPr>
        <p:sp>
          <p:nvSpPr>
            <p:cNvPr id="79" name="Google Shape;79;p2"/>
            <p:cNvSpPr/>
            <p:nvPr/>
          </p:nvSpPr>
          <p:spPr>
            <a:xfrm>
              <a:off x="717755" y="2876941"/>
              <a:ext cx="584572" cy="584572"/>
            </a:xfrm>
            <a:prstGeom prst="ellipse">
              <a:avLst/>
            </a:prstGeom>
            <a:solidFill>
              <a:schemeClr val="lt1">
                <a:alpha val="36470"/>
              </a:schemeClr>
            </a:solidFill>
            <a:ln>
              <a:noFill/>
            </a:ln>
          </p:spPr>
          <p:txBody>
            <a:bodyPr anchorCtr="0" anchor="ctr" bIns="0" lIns="0" spcFirstLastPara="1" rIns="0" wrap="square" tIns="18000">
              <a:noAutofit/>
            </a:bodyPr>
            <a:lstStyle/>
            <a:p>
              <a:pPr indent="0" lvl="0" marL="0" marR="0" rtl="0" algn="ctr">
                <a:lnSpc>
                  <a:spcPct val="100000"/>
                </a:lnSpc>
                <a:spcBef>
                  <a:spcPts val="0"/>
                </a:spcBef>
                <a:spcAft>
                  <a:spcPts val="0"/>
                </a:spcAft>
                <a:buClr>
                  <a:srgbClr val="000000"/>
                </a:buClr>
                <a:buSzPts val="2800"/>
                <a:buFont typeface="Arial"/>
                <a:buNone/>
              </a:pPr>
              <a:r>
                <a:rPr b="0" i="0" lang="ko-KR" sz="2800" u="none" cap="none" strike="noStrike">
                  <a:solidFill>
                    <a:schemeClr val="lt1"/>
                  </a:solidFill>
                  <a:latin typeface="Arial"/>
                  <a:ea typeface="Arial"/>
                  <a:cs typeface="Arial"/>
                  <a:sym typeface="Arial"/>
                </a:rPr>
                <a:t>Ⅰ</a:t>
              </a:r>
              <a:endParaRPr b="0" i="0" sz="2800" u="none" cap="none" strike="noStrike">
                <a:solidFill>
                  <a:schemeClr val="lt1"/>
                </a:solidFill>
                <a:latin typeface="Arial"/>
                <a:ea typeface="Arial"/>
                <a:cs typeface="Arial"/>
                <a:sym typeface="Arial"/>
              </a:endParaRPr>
            </a:p>
          </p:txBody>
        </p:sp>
        <p:sp>
          <p:nvSpPr>
            <p:cNvPr id="80" name="Google Shape;80;p2"/>
            <p:cNvSpPr/>
            <p:nvPr/>
          </p:nvSpPr>
          <p:spPr>
            <a:xfrm>
              <a:off x="717755" y="3756704"/>
              <a:ext cx="584572" cy="584572"/>
            </a:xfrm>
            <a:prstGeom prst="ellipse">
              <a:avLst/>
            </a:prstGeom>
            <a:solidFill>
              <a:schemeClr val="lt1">
                <a:alpha val="36470"/>
              </a:schemeClr>
            </a:solidFill>
            <a:ln>
              <a:noFill/>
            </a:ln>
          </p:spPr>
          <p:txBody>
            <a:bodyPr anchorCtr="0" anchor="ctr" bIns="0" lIns="0" spcFirstLastPara="1" rIns="0" wrap="square" tIns="18000">
              <a:noAutofit/>
            </a:bodyPr>
            <a:lstStyle/>
            <a:p>
              <a:pPr indent="0" lvl="0" marL="0" marR="0" rtl="0" algn="ctr">
                <a:lnSpc>
                  <a:spcPct val="100000"/>
                </a:lnSpc>
                <a:spcBef>
                  <a:spcPts val="0"/>
                </a:spcBef>
                <a:spcAft>
                  <a:spcPts val="0"/>
                </a:spcAft>
                <a:buClr>
                  <a:srgbClr val="000000"/>
                </a:buClr>
                <a:buSzPts val="2800"/>
                <a:buFont typeface="Arial"/>
                <a:buNone/>
              </a:pPr>
              <a:r>
                <a:rPr b="0" i="0" lang="ko-KR" sz="2800" u="none" cap="none" strike="noStrike">
                  <a:solidFill>
                    <a:schemeClr val="lt1"/>
                  </a:solidFill>
                  <a:latin typeface="Arial"/>
                  <a:ea typeface="Arial"/>
                  <a:cs typeface="Arial"/>
                  <a:sym typeface="Arial"/>
                </a:rPr>
                <a:t>Ⅱ</a:t>
              </a:r>
              <a:endParaRPr b="0" i="0" sz="2800" u="none" cap="none" strike="noStrike">
                <a:solidFill>
                  <a:schemeClr val="lt1"/>
                </a:solidFill>
                <a:latin typeface="Arial"/>
                <a:ea typeface="Arial"/>
                <a:cs typeface="Arial"/>
                <a:sym typeface="Arial"/>
              </a:endParaRPr>
            </a:p>
          </p:txBody>
        </p:sp>
        <p:sp>
          <p:nvSpPr>
            <p:cNvPr id="81" name="Google Shape;81;p2"/>
            <p:cNvSpPr/>
            <p:nvPr/>
          </p:nvSpPr>
          <p:spPr>
            <a:xfrm>
              <a:off x="717755" y="4636467"/>
              <a:ext cx="584572" cy="584572"/>
            </a:xfrm>
            <a:prstGeom prst="ellipse">
              <a:avLst/>
            </a:prstGeom>
            <a:solidFill>
              <a:schemeClr val="lt1">
                <a:alpha val="36470"/>
              </a:schemeClr>
            </a:solidFill>
            <a:ln>
              <a:noFill/>
            </a:ln>
          </p:spPr>
          <p:txBody>
            <a:bodyPr anchorCtr="0" anchor="ctr" bIns="0" lIns="0" spcFirstLastPara="1" rIns="0" wrap="square" tIns="18000">
              <a:noAutofit/>
            </a:bodyPr>
            <a:lstStyle/>
            <a:p>
              <a:pPr indent="0" lvl="0" marL="0" marR="0" rtl="0" algn="ctr">
                <a:lnSpc>
                  <a:spcPct val="100000"/>
                </a:lnSpc>
                <a:spcBef>
                  <a:spcPts val="0"/>
                </a:spcBef>
                <a:spcAft>
                  <a:spcPts val="0"/>
                </a:spcAft>
                <a:buClr>
                  <a:srgbClr val="000000"/>
                </a:buClr>
                <a:buSzPts val="2800"/>
                <a:buFont typeface="Arial"/>
                <a:buNone/>
              </a:pPr>
              <a:r>
                <a:rPr b="0" i="0" lang="ko-KR" sz="2800" u="none" cap="none" strike="noStrike">
                  <a:solidFill>
                    <a:schemeClr val="lt1"/>
                  </a:solidFill>
                  <a:latin typeface="Arial"/>
                  <a:ea typeface="Arial"/>
                  <a:cs typeface="Arial"/>
                  <a:sym typeface="Arial"/>
                </a:rPr>
                <a:t>Ⅲ</a:t>
              </a:r>
              <a:endParaRPr b="0" i="0" sz="1400" u="none" cap="none" strike="noStrike">
                <a:solidFill>
                  <a:srgbClr val="000000"/>
                </a:solidFill>
                <a:latin typeface="Arial"/>
                <a:ea typeface="Arial"/>
                <a:cs typeface="Arial"/>
                <a:sym typeface="Arial"/>
              </a:endParaRPr>
            </a:p>
          </p:txBody>
        </p:sp>
        <p:sp>
          <p:nvSpPr>
            <p:cNvPr id="82" name="Google Shape;82;p2"/>
            <p:cNvSpPr txBox="1"/>
            <p:nvPr/>
          </p:nvSpPr>
          <p:spPr>
            <a:xfrm>
              <a:off x="1482221" y="3081158"/>
              <a:ext cx="27795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lang="ko-KR" sz="2000">
                  <a:solidFill>
                    <a:schemeClr val="lt1"/>
                  </a:solidFill>
                  <a:latin typeface="Do Hyeon"/>
                  <a:ea typeface="Do Hyeon"/>
                  <a:cs typeface="Do Hyeon"/>
                  <a:sym typeface="Do Hyeon"/>
                </a:rPr>
                <a:t>MSA 구조 선정 이유</a:t>
              </a:r>
              <a:endParaRPr i="0" sz="1400" u="none" cap="none" strike="noStrike">
                <a:solidFill>
                  <a:srgbClr val="000000"/>
                </a:solidFill>
                <a:latin typeface="Do Hyeon"/>
                <a:ea typeface="Do Hyeon"/>
                <a:cs typeface="Do Hyeon"/>
                <a:sym typeface="Do Hyeon"/>
              </a:endParaRPr>
            </a:p>
          </p:txBody>
        </p:sp>
        <p:sp>
          <p:nvSpPr>
            <p:cNvPr id="83" name="Google Shape;83;p2"/>
            <p:cNvSpPr txBox="1"/>
            <p:nvPr/>
          </p:nvSpPr>
          <p:spPr>
            <a:xfrm>
              <a:off x="1482221" y="3960921"/>
              <a:ext cx="27795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lang="ko-KR" sz="2000">
                  <a:solidFill>
                    <a:schemeClr val="lt1"/>
                  </a:solidFill>
                  <a:latin typeface="Do Hyeon"/>
                  <a:ea typeface="Do Hyeon"/>
                  <a:cs typeface="Do Hyeon"/>
                  <a:sym typeface="Do Hyeon"/>
                </a:rPr>
                <a:t>아키텍처 및 프레임워크</a:t>
              </a:r>
              <a:endParaRPr i="0" sz="1400" u="none" cap="none" strike="noStrike">
                <a:solidFill>
                  <a:srgbClr val="000000"/>
                </a:solidFill>
                <a:latin typeface="Do Hyeon"/>
                <a:ea typeface="Do Hyeon"/>
                <a:cs typeface="Do Hyeon"/>
                <a:sym typeface="Do Hyeon"/>
              </a:endParaRPr>
            </a:p>
          </p:txBody>
        </p:sp>
        <p:sp>
          <p:nvSpPr>
            <p:cNvPr id="84" name="Google Shape;84;p2"/>
            <p:cNvSpPr txBox="1"/>
            <p:nvPr/>
          </p:nvSpPr>
          <p:spPr>
            <a:xfrm>
              <a:off x="1482222" y="4840684"/>
              <a:ext cx="27795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lang="ko-KR" sz="2000">
                  <a:solidFill>
                    <a:schemeClr val="lt1"/>
                  </a:solidFill>
                  <a:latin typeface="Do Hyeon"/>
                  <a:ea typeface="Do Hyeon"/>
                  <a:cs typeface="Do Hyeon"/>
                  <a:sym typeface="Do Hyeon"/>
                </a:rPr>
                <a:t>향후 일정</a:t>
              </a:r>
              <a:endParaRPr i="0" sz="1400" u="none" cap="none" strike="noStrike">
                <a:solidFill>
                  <a:srgbClr val="000000"/>
                </a:solidFill>
                <a:latin typeface="Do Hyeon"/>
                <a:ea typeface="Do Hyeon"/>
                <a:cs typeface="Do Hyeon"/>
                <a:sym typeface="Do Hyeon"/>
              </a:endParaRPr>
            </a:p>
          </p:txBody>
        </p:sp>
        <p:sp>
          <p:nvSpPr>
            <p:cNvPr id="85" name="Google Shape;85;p2"/>
            <p:cNvSpPr txBox="1"/>
            <p:nvPr/>
          </p:nvSpPr>
          <p:spPr>
            <a:xfrm>
              <a:off x="1482221" y="2875841"/>
              <a:ext cx="589905" cy="16158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50"/>
                <a:buFont typeface="Arial"/>
                <a:buNone/>
              </a:pPr>
              <a:r>
                <a:rPr b="0" i="0" lang="ko-KR" sz="1050" u="none" cap="none" strike="noStrike">
                  <a:solidFill>
                    <a:srgbClr val="757D92"/>
                  </a:solidFill>
                  <a:latin typeface="Arial"/>
                  <a:ea typeface="Arial"/>
                  <a:cs typeface="Arial"/>
                  <a:sym typeface="Arial"/>
                </a:rPr>
                <a:t>Chapter 1</a:t>
              </a:r>
              <a:endParaRPr b="1" i="0" sz="1050" u="none" cap="none" strike="noStrike">
                <a:solidFill>
                  <a:srgbClr val="757D92"/>
                </a:solidFill>
                <a:latin typeface="Arial"/>
                <a:ea typeface="Arial"/>
                <a:cs typeface="Arial"/>
                <a:sym typeface="Arial"/>
              </a:endParaRPr>
            </a:p>
          </p:txBody>
        </p:sp>
        <p:sp>
          <p:nvSpPr>
            <p:cNvPr id="86" name="Google Shape;86;p2"/>
            <p:cNvSpPr txBox="1"/>
            <p:nvPr/>
          </p:nvSpPr>
          <p:spPr>
            <a:xfrm>
              <a:off x="1482221" y="3755604"/>
              <a:ext cx="609141" cy="16158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50"/>
                <a:buFont typeface="Arial"/>
                <a:buNone/>
              </a:pPr>
              <a:r>
                <a:rPr b="0" i="0" lang="ko-KR" sz="1050" u="none" cap="none" strike="noStrike">
                  <a:solidFill>
                    <a:srgbClr val="757D92"/>
                  </a:solidFill>
                  <a:latin typeface="Arial"/>
                  <a:ea typeface="Arial"/>
                  <a:cs typeface="Arial"/>
                  <a:sym typeface="Arial"/>
                </a:rPr>
                <a:t>Chapter 2</a:t>
              </a:r>
              <a:endParaRPr b="0" i="0" sz="1400" u="none" cap="none" strike="noStrike">
                <a:solidFill>
                  <a:srgbClr val="000000"/>
                </a:solidFill>
                <a:latin typeface="Arial"/>
                <a:ea typeface="Arial"/>
                <a:cs typeface="Arial"/>
                <a:sym typeface="Arial"/>
              </a:endParaRPr>
            </a:p>
          </p:txBody>
        </p:sp>
        <p:sp>
          <p:nvSpPr>
            <p:cNvPr id="87" name="Google Shape;87;p2"/>
            <p:cNvSpPr txBox="1"/>
            <p:nvPr/>
          </p:nvSpPr>
          <p:spPr>
            <a:xfrm>
              <a:off x="1482222" y="4635367"/>
              <a:ext cx="612347" cy="16158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50"/>
                <a:buFont typeface="Arial"/>
                <a:buNone/>
              </a:pPr>
              <a:r>
                <a:rPr b="0" i="0" lang="ko-KR" sz="1050" u="none" cap="none" strike="noStrike">
                  <a:solidFill>
                    <a:srgbClr val="757D92"/>
                  </a:solidFill>
                  <a:latin typeface="Arial"/>
                  <a:ea typeface="Arial"/>
                  <a:cs typeface="Arial"/>
                  <a:sym typeface="Arial"/>
                </a:rPr>
                <a:t>Chapter 3</a:t>
              </a:r>
              <a:endParaRPr b="0" i="0" sz="1400" u="none" cap="none" strike="noStrike">
                <a:solidFill>
                  <a:srgbClr val="000000"/>
                </a:solidFill>
                <a:latin typeface="Arial"/>
                <a:ea typeface="Arial"/>
                <a:cs typeface="Arial"/>
                <a:sym typeface="Arial"/>
              </a:endParaRPr>
            </a:p>
          </p:txBody>
        </p:sp>
      </p:grpSp>
      <p:grpSp>
        <p:nvGrpSpPr>
          <p:cNvPr id="88" name="Google Shape;88;p2"/>
          <p:cNvGrpSpPr/>
          <p:nvPr/>
        </p:nvGrpSpPr>
        <p:grpSpPr>
          <a:xfrm>
            <a:off x="442913" y="1697182"/>
            <a:ext cx="11306175" cy="623455"/>
            <a:chOff x="562171" y="1697182"/>
            <a:chExt cx="11067659" cy="623455"/>
          </a:xfrm>
        </p:grpSpPr>
        <p:cxnSp>
          <p:nvCxnSpPr>
            <p:cNvPr id="89" name="Google Shape;89;p2"/>
            <p:cNvCxnSpPr/>
            <p:nvPr/>
          </p:nvCxnSpPr>
          <p:spPr>
            <a:xfrm>
              <a:off x="562171" y="2320637"/>
              <a:ext cx="11067659" cy="0"/>
            </a:xfrm>
            <a:prstGeom prst="straightConnector1">
              <a:avLst/>
            </a:prstGeom>
            <a:noFill/>
            <a:ln cap="flat" cmpd="sng" w="9525">
              <a:solidFill>
                <a:schemeClr val="lt1">
                  <a:alpha val="43529"/>
                </a:schemeClr>
              </a:solidFill>
              <a:prstDash val="solid"/>
              <a:miter lim="800000"/>
              <a:headEnd len="sm" w="sm" type="none"/>
              <a:tailEnd len="sm" w="sm" type="none"/>
            </a:ln>
          </p:spPr>
        </p:cxnSp>
        <p:cxnSp>
          <p:nvCxnSpPr>
            <p:cNvPr id="90" name="Google Shape;90;p2"/>
            <p:cNvCxnSpPr/>
            <p:nvPr/>
          </p:nvCxnSpPr>
          <p:spPr>
            <a:xfrm>
              <a:off x="562171" y="1697182"/>
              <a:ext cx="11067659" cy="0"/>
            </a:xfrm>
            <a:prstGeom prst="straightConnector1">
              <a:avLst/>
            </a:prstGeom>
            <a:noFill/>
            <a:ln cap="flat" cmpd="sng" w="9525">
              <a:solidFill>
                <a:schemeClr val="lt1">
                  <a:alpha val="43529"/>
                </a:schemeClr>
              </a:solidFill>
              <a:prstDash val="solid"/>
              <a:miter lim="800000"/>
              <a:headEnd len="sm" w="sm" type="none"/>
              <a:tailEnd len="sm" w="sm" type="none"/>
            </a:ln>
          </p:spPr>
        </p:cxnSp>
      </p:grpSp>
      <p:sp>
        <p:nvSpPr>
          <p:cNvPr id="91" name="Google Shape;91;p2"/>
          <p:cNvSpPr txBox="1"/>
          <p:nvPr/>
        </p:nvSpPr>
        <p:spPr>
          <a:xfrm>
            <a:off x="9511296" y="1361651"/>
            <a:ext cx="2237792" cy="215444"/>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400"/>
              <a:buFont typeface="Arial"/>
              <a:buNone/>
            </a:pPr>
            <a:r>
              <a:rPr b="0" i="0" lang="ko-KR" sz="1400" u="none" cap="none" strike="noStrike">
                <a:solidFill>
                  <a:srgbClr val="99BFFE"/>
                </a:solidFill>
                <a:latin typeface="Arial"/>
                <a:ea typeface="Arial"/>
                <a:cs typeface="Arial"/>
                <a:sym typeface="Arial"/>
              </a:rPr>
              <a:t>W</a:t>
            </a:r>
            <a:r>
              <a:rPr b="0" i="0" lang="ko-KR" sz="1400" u="none" cap="none" strike="noStrike">
                <a:solidFill>
                  <a:schemeClr val="lt1"/>
                </a:solidFill>
                <a:latin typeface="Arial"/>
                <a:ea typeface="Arial"/>
                <a:cs typeface="Arial"/>
                <a:sym typeface="Arial"/>
              </a:rPr>
              <a:t>e </a:t>
            </a:r>
            <a:r>
              <a:rPr b="0" i="0" lang="ko-KR" sz="1400" u="none" cap="none" strike="noStrike">
                <a:solidFill>
                  <a:srgbClr val="99BFFE"/>
                </a:solidFill>
                <a:latin typeface="Arial"/>
                <a:ea typeface="Arial"/>
                <a:cs typeface="Arial"/>
                <a:sym typeface="Arial"/>
              </a:rPr>
              <a:t>O</a:t>
            </a:r>
            <a:r>
              <a:rPr b="0" i="0" lang="ko-KR" sz="1400" u="none" cap="none" strike="noStrike">
                <a:solidFill>
                  <a:schemeClr val="lt1"/>
                </a:solidFill>
                <a:latin typeface="Arial"/>
                <a:ea typeface="Arial"/>
                <a:cs typeface="Arial"/>
                <a:sym typeface="Arial"/>
              </a:rPr>
              <a:t>rchestrate </a:t>
            </a:r>
            <a:r>
              <a:rPr b="0" i="0" lang="ko-KR" sz="1400" u="none" cap="none" strike="noStrike">
                <a:solidFill>
                  <a:srgbClr val="99BFFE"/>
                </a:solidFill>
                <a:latin typeface="Arial"/>
                <a:ea typeface="Arial"/>
                <a:cs typeface="Arial"/>
                <a:sym typeface="Arial"/>
              </a:rPr>
              <a:t>E</a:t>
            </a:r>
            <a:r>
              <a:rPr b="0" i="0" lang="ko-KR" sz="1400" u="none" cap="none" strike="noStrike">
                <a:solidFill>
                  <a:schemeClr val="lt1"/>
                </a:solidFill>
                <a:latin typeface="Arial"/>
                <a:ea typeface="Arial"/>
                <a:cs typeface="Arial"/>
                <a:sym typeface="Arial"/>
              </a:rPr>
              <a:t>verything</a:t>
            </a:r>
            <a:endParaRPr b="0" i="0" sz="1400" u="none" cap="none" strike="noStrike">
              <a:solidFill>
                <a:srgbClr val="000000"/>
              </a:solidFill>
              <a:latin typeface="Arial"/>
              <a:ea typeface="Arial"/>
              <a:cs typeface="Arial"/>
              <a:sym typeface="Arial"/>
            </a:endParaRPr>
          </a:p>
        </p:txBody>
      </p:sp>
      <p:grpSp>
        <p:nvGrpSpPr>
          <p:cNvPr id="92" name="Google Shape;92;p2"/>
          <p:cNvGrpSpPr/>
          <p:nvPr/>
        </p:nvGrpSpPr>
        <p:grpSpPr>
          <a:xfrm>
            <a:off x="694850" y="961002"/>
            <a:ext cx="1088014" cy="222907"/>
            <a:chOff x="550861" y="6458044"/>
            <a:chExt cx="1075763" cy="219628"/>
          </a:xfrm>
        </p:grpSpPr>
        <p:sp>
          <p:nvSpPr>
            <p:cNvPr id="93" name="Google Shape;93;p2"/>
            <p:cNvSpPr/>
            <p:nvPr/>
          </p:nvSpPr>
          <p:spPr>
            <a:xfrm>
              <a:off x="922458" y="6522307"/>
              <a:ext cx="122156" cy="123437"/>
            </a:xfrm>
            <a:custGeom>
              <a:rect b="b" l="l" r="r" t="t"/>
              <a:pathLst>
                <a:path extrusionOk="0" h="1100613" w="1089183">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6" y="828675"/>
                    <a:pt x="0" y="699516"/>
                    <a:pt x="0" y="549974"/>
                  </a:cubicBezTo>
                  <a:cubicBezTo>
                    <a:pt x="0" y="449771"/>
                    <a:pt x="24194" y="357664"/>
                    <a:pt x="72676" y="273558"/>
                  </a:cubicBezTo>
                  <a:cubicBezTo>
                    <a:pt x="121158" y="189548"/>
                    <a:pt x="187833" y="122873"/>
                    <a:pt x="272605" y="73723"/>
                  </a:cubicBezTo>
                  <a:cubicBezTo>
                    <a:pt x="357473" y="24574"/>
                    <a:pt x="448818" y="0"/>
                    <a:pt x="546735" y="0"/>
                  </a:cubicBezTo>
                  <a:close/>
                  <a:moveTo>
                    <a:pt x="544639" y="195167"/>
                  </a:moveTo>
                  <a:cubicBezTo>
                    <a:pt x="447675" y="195167"/>
                    <a:pt x="366141" y="228886"/>
                    <a:pt x="300038" y="296323"/>
                  </a:cubicBezTo>
                  <a:cubicBezTo>
                    <a:pt x="233934" y="363760"/>
                    <a:pt x="200882" y="449485"/>
                    <a:pt x="200882" y="553498"/>
                  </a:cubicBezTo>
                  <a:cubicBezTo>
                    <a:pt x="200882" y="669322"/>
                    <a:pt x="242506" y="761048"/>
                    <a:pt x="325660" y="828485"/>
                  </a:cubicBezTo>
                  <a:cubicBezTo>
                    <a:pt x="390334" y="881158"/>
                    <a:pt x="464439" y="907542"/>
                    <a:pt x="548164" y="907542"/>
                  </a:cubicBezTo>
                  <a:cubicBezTo>
                    <a:pt x="642747" y="907542"/>
                    <a:pt x="723329" y="873347"/>
                    <a:pt x="789908" y="804958"/>
                  </a:cubicBezTo>
                  <a:cubicBezTo>
                    <a:pt x="856488" y="736568"/>
                    <a:pt x="889730" y="652272"/>
                    <a:pt x="889730" y="552069"/>
                  </a:cubicBezTo>
                  <a:cubicBezTo>
                    <a:pt x="889730" y="452342"/>
                    <a:pt x="856202" y="367951"/>
                    <a:pt x="789146" y="298799"/>
                  </a:cubicBezTo>
                  <a:cubicBezTo>
                    <a:pt x="722186" y="229648"/>
                    <a:pt x="640651"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 name="Google Shape;94;p2"/>
            <p:cNvSpPr/>
            <p:nvPr/>
          </p:nvSpPr>
          <p:spPr>
            <a:xfrm>
              <a:off x="1062571" y="6522307"/>
              <a:ext cx="85354" cy="123341"/>
            </a:xfrm>
            <a:custGeom>
              <a:rect b="b" l="l" r="r" t="t"/>
              <a:pathLst>
                <a:path extrusionOk="0" h="1099756" w="761047">
                  <a:moveTo>
                    <a:pt x="0" y="0"/>
                  </a:moveTo>
                  <a:lnTo>
                    <a:pt x="201549" y="0"/>
                  </a:lnTo>
                  <a:lnTo>
                    <a:pt x="201549" y="379095"/>
                  </a:lnTo>
                  <a:lnTo>
                    <a:pt x="485966" y="0"/>
                  </a:lnTo>
                  <a:lnTo>
                    <a:pt x="725424" y="0"/>
                  </a:lnTo>
                  <a:lnTo>
                    <a:pt x="359569" y="490823"/>
                  </a:lnTo>
                  <a:lnTo>
                    <a:pt x="761047" y="1099757"/>
                  </a:lnTo>
                  <a:lnTo>
                    <a:pt x="524542" y="1099757"/>
                  </a:lnTo>
                  <a:lnTo>
                    <a:pt x="201549" y="611124"/>
                  </a:lnTo>
                  <a:lnTo>
                    <a:pt x="201549" y="1099757"/>
                  </a:lnTo>
                  <a:lnTo>
                    <a:pt x="0" y="1099757"/>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 name="Google Shape;95;p2"/>
            <p:cNvSpPr/>
            <p:nvPr/>
          </p:nvSpPr>
          <p:spPr>
            <a:xfrm>
              <a:off x="1163394" y="6522307"/>
              <a:ext cx="65581" cy="123331"/>
            </a:xfrm>
            <a:custGeom>
              <a:rect b="b" l="l" r="r" t="t"/>
              <a:pathLst>
                <a:path extrusionOk="0" h="1099661" w="584739">
                  <a:moveTo>
                    <a:pt x="0" y="0"/>
                  </a:moveTo>
                  <a:lnTo>
                    <a:pt x="584740" y="0"/>
                  </a:lnTo>
                  <a:lnTo>
                    <a:pt x="584740" y="204883"/>
                  </a:lnTo>
                  <a:lnTo>
                    <a:pt x="202406" y="204883"/>
                  </a:lnTo>
                  <a:lnTo>
                    <a:pt x="202406" y="392621"/>
                  </a:lnTo>
                  <a:lnTo>
                    <a:pt x="584740" y="392621"/>
                  </a:lnTo>
                  <a:lnTo>
                    <a:pt x="584740" y="593693"/>
                  </a:lnTo>
                  <a:lnTo>
                    <a:pt x="202406" y="593693"/>
                  </a:lnTo>
                  <a:lnTo>
                    <a:pt x="202406" y="894112"/>
                  </a:lnTo>
                  <a:lnTo>
                    <a:pt x="584740" y="894112"/>
                  </a:lnTo>
                  <a:lnTo>
                    <a:pt x="584740" y="1099661"/>
                  </a:lnTo>
                  <a:lnTo>
                    <a:pt x="0" y="1099661"/>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 name="Google Shape;96;p2"/>
            <p:cNvSpPr/>
            <p:nvPr/>
          </p:nvSpPr>
          <p:spPr>
            <a:xfrm>
              <a:off x="1245757" y="6522296"/>
              <a:ext cx="78667" cy="123427"/>
            </a:xfrm>
            <a:custGeom>
              <a:rect b="b" l="l" r="r" t="t"/>
              <a:pathLst>
                <a:path extrusionOk="0" h="1100518" w="701421">
                  <a:moveTo>
                    <a:pt x="681800" y="168878"/>
                  </a:moveTo>
                  <a:lnTo>
                    <a:pt x="524542" y="299275"/>
                  </a:lnTo>
                  <a:cubicBezTo>
                    <a:pt x="469297" y="227076"/>
                    <a:pt x="413099" y="190976"/>
                    <a:pt x="355854" y="190976"/>
                  </a:cubicBezTo>
                  <a:cubicBezTo>
                    <a:pt x="328041" y="190976"/>
                    <a:pt x="305181" y="198025"/>
                    <a:pt x="287464" y="212027"/>
                  </a:cubicBezTo>
                  <a:cubicBezTo>
                    <a:pt x="269748" y="226028"/>
                    <a:pt x="260890" y="241840"/>
                    <a:pt x="260890" y="259366"/>
                  </a:cubicBezTo>
                  <a:cubicBezTo>
                    <a:pt x="260890" y="276892"/>
                    <a:pt x="267176" y="293561"/>
                    <a:pt x="279845" y="309182"/>
                  </a:cubicBezTo>
                  <a:cubicBezTo>
                    <a:pt x="297085" y="330041"/>
                    <a:pt x="348996" y="374999"/>
                    <a:pt x="435578" y="443770"/>
                  </a:cubicBezTo>
                  <a:cubicBezTo>
                    <a:pt x="516636" y="507397"/>
                    <a:pt x="565690" y="547497"/>
                    <a:pt x="582930" y="564166"/>
                  </a:cubicBezTo>
                  <a:cubicBezTo>
                    <a:pt x="625983" y="605028"/>
                    <a:pt x="656463" y="644081"/>
                    <a:pt x="674465" y="681323"/>
                  </a:cubicBezTo>
                  <a:cubicBezTo>
                    <a:pt x="692468" y="718566"/>
                    <a:pt x="701421" y="759333"/>
                    <a:pt x="701421" y="803529"/>
                  </a:cubicBezTo>
                  <a:cubicBezTo>
                    <a:pt x="701421" y="889445"/>
                    <a:pt x="669798" y="960501"/>
                    <a:pt x="606552" y="1016508"/>
                  </a:cubicBezTo>
                  <a:cubicBezTo>
                    <a:pt x="543306" y="1072515"/>
                    <a:pt x="460820" y="1100518"/>
                    <a:pt x="359093" y="1100518"/>
                  </a:cubicBezTo>
                  <a:cubicBezTo>
                    <a:pt x="279654" y="1100518"/>
                    <a:pt x="210408" y="1082231"/>
                    <a:pt x="151448" y="1045655"/>
                  </a:cubicBezTo>
                  <a:cubicBezTo>
                    <a:pt x="92488" y="1009079"/>
                    <a:pt x="42006" y="951643"/>
                    <a:pt x="0" y="873252"/>
                  </a:cubicBezTo>
                  <a:lnTo>
                    <a:pt x="178498" y="772097"/>
                  </a:lnTo>
                  <a:cubicBezTo>
                    <a:pt x="232220" y="864680"/>
                    <a:pt x="293941" y="910971"/>
                    <a:pt x="363855" y="910971"/>
                  </a:cubicBezTo>
                  <a:cubicBezTo>
                    <a:pt x="400336" y="910971"/>
                    <a:pt x="430911" y="900970"/>
                    <a:pt x="455772" y="881063"/>
                  </a:cubicBezTo>
                  <a:cubicBezTo>
                    <a:pt x="480536" y="861155"/>
                    <a:pt x="493014" y="838105"/>
                    <a:pt x="493014" y="812006"/>
                  </a:cubicBezTo>
                  <a:cubicBezTo>
                    <a:pt x="493014" y="788289"/>
                    <a:pt x="483680" y="764572"/>
                    <a:pt x="464915" y="740759"/>
                  </a:cubicBezTo>
                  <a:cubicBezTo>
                    <a:pt x="446151" y="717042"/>
                    <a:pt x="404908" y="680657"/>
                    <a:pt x="341090" y="631793"/>
                  </a:cubicBezTo>
                  <a:cubicBezTo>
                    <a:pt x="219551" y="538734"/>
                    <a:pt x="141065" y="466916"/>
                    <a:pt x="105633" y="416338"/>
                  </a:cubicBezTo>
                  <a:cubicBezTo>
                    <a:pt x="70199" y="365760"/>
                    <a:pt x="52483" y="315278"/>
                    <a:pt x="52483" y="264986"/>
                  </a:cubicBezTo>
                  <a:cubicBezTo>
                    <a:pt x="52483" y="192310"/>
                    <a:pt x="82010" y="130016"/>
                    <a:pt x="140970" y="78010"/>
                  </a:cubicBezTo>
                  <a:cubicBezTo>
                    <a:pt x="199930" y="26003"/>
                    <a:pt x="272701" y="0"/>
                    <a:pt x="359283" y="0"/>
                  </a:cubicBezTo>
                  <a:cubicBezTo>
                    <a:pt x="415004" y="0"/>
                    <a:pt x="467963" y="12097"/>
                    <a:pt x="518350" y="36290"/>
                  </a:cubicBezTo>
                  <a:cubicBezTo>
                    <a:pt x="568547" y="60579"/>
                    <a:pt x="623031" y="104775"/>
                    <a:pt x="681800" y="16887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 name="Google Shape;97;p2"/>
            <p:cNvSpPr/>
            <p:nvPr/>
          </p:nvSpPr>
          <p:spPr>
            <a:xfrm>
              <a:off x="1336538" y="6522307"/>
              <a:ext cx="64950" cy="123341"/>
            </a:xfrm>
            <a:custGeom>
              <a:rect b="b" l="l" r="r" t="t"/>
              <a:pathLst>
                <a:path extrusionOk="0" h="1099756" w="579120">
                  <a:moveTo>
                    <a:pt x="0" y="0"/>
                  </a:moveTo>
                  <a:lnTo>
                    <a:pt x="579120" y="0"/>
                  </a:lnTo>
                  <a:lnTo>
                    <a:pt x="579120" y="196596"/>
                  </a:lnTo>
                  <a:lnTo>
                    <a:pt x="388239" y="196596"/>
                  </a:lnTo>
                  <a:lnTo>
                    <a:pt x="388239" y="1099757"/>
                  </a:lnTo>
                  <a:lnTo>
                    <a:pt x="185928" y="1099757"/>
                  </a:lnTo>
                  <a:lnTo>
                    <a:pt x="185928" y="196596"/>
                  </a:lnTo>
                  <a:lnTo>
                    <a:pt x="0" y="196596"/>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 name="Google Shape;98;p2"/>
            <p:cNvSpPr/>
            <p:nvPr/>
          </p:nvSpPr>
          <p:spPr>
            <a:xfrm>
              <a:off x="1420278" y="6522307"/>
              <a:ext cx="75312" cy="123331"/>
            </a:xfrm>
            <a:custGeom>
              <a:rect b="b" l="l" r="r" t="t"/>
              <a:pathLst>
                <a:path extrusionOk="0" h="1099661" w="671512">
                  <a:moveTo>
                    <a:pt x="0" y="0"/>
                  </a:moveTo>
                  <a:lnTo>
                    <a:pt x="211360" y="0"/>
                  </a:lnTo>
                  <a:cubicBezTo>
                    <a:pt x="327089" y="0"/>
                    <a:pt x="409480" y="10858"/>
                    <a:pt x="458629" y="32480"/>
                  </a:cubicBezTo>
                  <a:cubicBezTo>
                    <a:pt x="507682" y="54197"/>
                    <a:pt x="547211" y="90202"/>
                    <a:pt x="577120" y="140494"/>
                  </a:cubicBezTo>
                  <a:cubicBezTo>
                    <a:pt x="607029" y="190881"/>
                    <a:pt x="621982" y="250412"/>
                    <a:pt x="621982" y="319183"/>
                  </a:cubicBezTo>
                  <a:cubicBezTo>
                    <a:pt x="621982" y="391478"/>
                    <a:pt x="605504" y="451866"/>
                    <a:pt x="572453" y="500444"/>
                  </a:cubicBezTo>
                  <a:cubicBezTo>
                    <a:pt x="539496" y="549021"/>
                    <a:pt x="489681" y="585788"/>
                    <a:pt x="423291" y="610743"/>
                  </a:cubicBezTo>
                  <a:lnTo>
                    <a:pt x="671513" y="1099661"/>
                  </a:lnTo>
                  <a:lnTo>
                    <a:pt x="453485" y="1099661"/>
                  </a:lnTo>
                  <a:lnTo>
                    <a:pt x="217837" y="633889"/>
                  </a:lnTo>
                  <a:lnTo>
                    <a:pt x="199549" y="633889"/>
                  </a:lnTo>
                  <a:lnTo>
                    <a:pt x="199549" y="1099661"/>
                  </a:lnTo>
                  <a:lnTo>
                    <a:pt x="95" y="1099661"/>
                  </a:lnTo>
                  <a:lnTo>
                    <a:pt x="95" y="0"/>
                  </a:lnTo>
                  <a:close/>
                  <a:moveTo>
                    <a:pt x="199454" y="429863"/>
                  </a:moveTo>
                  <a:lnTo>
                    <a:pt x="261938" y="429863"/>
                  </a:lnTo>
                  <a:cubicBezTo>
                    <a:pt x="325374" y="429863"/>
                    <a:pt x="368998" y="421100"/>
                    <a:pt x="392906" y="403574"/>
                  </a:cubicBezTo>
                  <a:cubicBezTo>
                    <a:pt x="416814" y="386048"/>
                    <a:pt x="428720" y="357092"/>
                    <a:pt x="428720" y="316516"/>
                  </a:cubicBezTo>
                  <a:cubicBezTo>
                    <a:pt x="428720" y="292513"/>
                    <a:pt x="422815" y="271653"/>
                    <a:pt x="411004" y="253936"/>
                  </a:cubicBezTo>
                  <a:cubicBezTo>
                    <a:pt x="399193" y="236220"/>
                    <a:pt x="383286" y="223456"/>
                    <a:pt x="363379" y="215646"/>
                  </a:cubicBezTo>
                  <a:cubicBezTo>
                    <a:pt x="343471" y="207931"/>
                    <a:pt x="307086" y="204025"/>
                    <a:pt x="254032" y="204025"/>
                  </a:cubicBezTo>
                  <a:lnTo>
                    <a:pt x="199358" y="204025"/>
                  </a:lnTo>
                  <a:lnTo>
                    <a:pt x="199358" y="4298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 name="Google Shape;99;p2"/>
            <p:cNvSpPr/>
            <p:nvPr/>
          </p:nvSpPr>
          <p:spPr>
            <a:xfrm>
              <a:off x="1504468" y="6522307"/>
              <a:ext cx="122156" cy="123437"/>
            </a:xfrm>
            <a:custGeom>
              <a:rect b="b" l="l" r="r" t="t"/>
              <a:pathLst>
                <a:path extrusionOk="0" h="1100613" w="1089184">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7" y="828675"/>
                    <a:pt x="0" y="699516"/>
                    <a:pt x="0" y="549974"/>
                  </a:cubicBezTo>
                  <a:cubicBezTo>
                    <a:pt x="0" y="449771"/>
                    <a:pt x="24194" y="357664"/>
                    <a:pt x="72676" y="273558"/>
                  </a:cubicBezTo>
                  <a:cubicBezTo>
                    <a:pt x="121158" y="189548"/>
                    <a:pt x="187833" y="122873"/>
                    <a:pt x="272605" y="73723"/>
                  </a:cubicBezTo>
                  <a:cubicBezTo>
                    <a:pt x="357474" y="24574"/>
                    <a:pt x="448818" y="0"/>
                    <a:pt x="546735" y="0"/>
                  </a:cubicBezTo>
                  <a:close/>
                  <a:moveTo>
                    <a:pt x="544639" y="195167"/>
                  </a:moveTo>
                  <a:cubicBezTo>
                    <a:pt x="447675" y="195167"/>
                    <a:pt x="366141" y="228886"/>
                    <a:pt x="300038" y="296323"/>
                  </a:cubicBezTo>
                  <a:cubicBezTo>
                    <a:pt x="233934" y="363760"/>
                    <a:pt x="200883" y="449485"/>
                    <a:pt x="200883" y="553498"/>
                  </a:cubicBezTo>
                  <a:cubicBezTo>
                    <a:pt x="200883" y="669322"/>
                    <a:pt x="242507" y="761048"/>
                    <a:pt x="325660" y="828485"/>
                  </a:cubicBezTo>
                  <a:cubicBezTo>
                    <a:pt x="390335" y="881158"/>
                    <a:pt x="464439" y="907542"/>
                    <a:pt x="548164" y="907542"/>
                  </a:cubicBezTo>
                  <a:cubicBezTo>
                    <a:pt x="642747" y="907542"/>
                    <a:pt x="723329" y="873347"/>
                    <a:pt x="789908" y="804958"/>
                  </a:cubicBezTo>
                  <a:cubicBezTo>
                    <a:pt x="856488" y="736568"/>
                    <a:pt x="889731" y="652272"/>
                    <a:pt x="889731" y="552069"/>
                  </a:cubicBezTo>
                  <a:cubicBezTo>
                    <a:pt x="889731" y="452342"/>
                    <a:pt x="856202" y="367951"/>
                    <a:pt x="789147" y="298799"/>
                  </a:cubicBezTo>
                  <a:cubicBezTo>
                    <a:pt x="722186" y="229648"/>
                    <a:pt x="640652"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 name="Google Shape;100;p2"/>
            <p:cNvSpPr/>
            <p:nvPr/>
          </p:nvSpPr>
          <p:spPr>
            <a:xfrm>
              <a:off x="550861" y="6572408"/>
              <a:ext cx="179095" cy="105264"/>
            </a:xfrm>
            <a:custGeom>
              <a:rect b="b" l="l" r="r" t="t"/>
              <a:pathLst>
                <a:path extrusionOk="0" h="938572" w="1596871">
                  <a:moveTo>
                    <a:pt x="929866" y="348739"/>
                  </a:moveTo>
                  <a:cubicBezTo>
                    <a:pt x="929866" y="348739"/>
                    <a:pt x="136148" y="504282"/>
                    <a:pt x="12704" y="252822"/>
                  </a:cubicBezTo>
                  <a:cubicBezTo>
                    <a:pt x="-4441" y="217961"/>
                    <a:pt x="-3870" y="176813"/>
                    <a:pt x="12228" y="141475"/>
                  </a:cubicBezTo>
                  <a:cubicBezTo>
                    <a:pt x="70044" y="14888"/>
                    <a:pt x="312075" y="-198853"/>
                    <a:pt x="992731" y="413985"/>
                  </a:cubicBezTo>
                  <a:lnTo>
                    <a:pt x="1385352" y="837181"/>
                  </a:lnTo>
                  <a:cubicBezTo>
                    <a:pt x="1385352" y="837181"/>
                    <a:pt x="1609285" y="1143124"/>
                    <a:pt x="1596331" y="692115"/>
                  </a:cubicBezTo>
                  <a:cubicBezTo>
                    <a:pt x="1583377" y="241011"/>
                    <a:pt x="1548039" y="187195"/>
                    <a:pt x="1548039" y="187195"/>
                  </a:cubicBezTo>
                  <a:lnTo>
                    <a:pt x="929866" y="34873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 name="Google Shape;101;p2"/>
            <p:cNvSpPr/>
            <p:nvPr/>
          </p:nvSpPr>
          <p:spPr>
            <a:xfrm>
              <a:off x="712109" y="6458044"/>
              <a:ext cx="146205" cy="156178"/>
            </a:xfrm>
            <a:custGeom>
              <a:rect b="b" l="l" r="r" t="t"/>
              <a:pathLst>
                <a:path extrusionOk="0" h="1392536" w="1303615">
                  <a:moveTo>
                    <a:pt x="720952" y="1099350"/>
                  </a:moveTo>
                  <a:lnTo>
                    <a:pt x="110209" y="1206983"/>
                  </a:lnTo>
                  <a:cubicBezTo>
                    <a:pt x="110209" y="1206983"/>
                    <a:pt x="15531" y="557282"/>
                    <a:pt x="4386" y="347542"/>
                  </a:cubicBezTo>
                  <a:cubicBezTo>
                    <a:pt x="-6758" y="137801"/>
                    <a:pt x="-17902" y="-213004"/>
                    <a:pt x="258704" y="173044"/>
                  </a:cubicBezTo>
                  <a:cubicBezTo>
                    <a:pt x="535310" y="559092"/>
                    <a:pt x="719047" y="1106684"/>
                    <a:pt x="736383" y="1140117"/>
                  </a:cubicBezTo>
                  <a:cubicBezTo>
                    <a:pt x="753718" y="1173550"/>
                    <a:pt x="909642" y="1425962"/>
                    <a:pt x="1191773" y="1388815"/>
                  </a:cubicBezTo>
                  <a:cubicBezTo>
                    <a:pt x="1191773" y="1388815"/>
                    <a:pt x="1397227" y="1364050"/>
                    <a:pt x="1251209" y="1227938"/>
                  </a:cubicBezTo>
                  <a:cubicBezTo>
                    <a:pt x="1105191" y="1092016"/>
                    <a:pt x="965364" y="1084586"/>
                    <a:pt x="720952" y="1099350"/>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bf2760eda4_1_248"/>
          <p:cNvSpPr txBox="1"/>
          <p:nvPr>
            <p:ph type="title"/>
          </p:nvPr>
        </p:nvSpPr>
        <p:spPr>
          <a:xfrm>
            <a:off x="942275" y="561550"/>
            <a:ext cx="69186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장애 처리 Circuit Breaker - Resilience4J</a:t>
            </a:r>
            <a:endParaRPr>
              <a:latin typeface="Do Hyeon"/>
              <a:ea typeface="Do Hyeon"/>
              <a:cs typeface="Do Hyeon"/>
              <a:sym typeface="Do Hyeon"/>
            </a:endParaRPr>
          </a:p>
        </p:txBody>
      </p:sp>
      <p:sp>
        <p:nvSpPr>
          <p:cNvPr id="294" name="Google Shape;294;g2bf2760eda4_1_248"/>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10</a:t>
            </a:r>
            <a:endParaRPr>
              <a:latin typeface="Do Hyeon"/>
              <a:ea typeface="Do Hyeon"/>
              <a:cs typeface="Do Hyeon"/>
              <a:sym typeface="Do Hyeon"/>
            </a:endParaRPr>
          </a:p>
        </p:txBody>
      </p:sp>
      <p:sp>
        <p:nvSpPr>
          <p:cNvPr id="295" name="Google Shape;295;g2bf2760eda4_1_248"/>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Resilience4J</a:t>
            </a:r>
            <a:endParaRPr/>
          </a:p>
        </p:txBody>
      </p:sp>
      <p:sp>
        <p:nvSpPr>
          <p:cNvPr id="296" name="Google Shape;296;g2bf2760eda4_1_248"/>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297" name="Google Shape;297;g2bf2760eda4_1_248"/>
          <p:cNvSpPr txBox="1"/>
          <p:nvPr/>
        </p:nvSpPr>
        <p:spPr>
          <a:xfrm>
            <a:off x="690825" y="1916125"/>
            <a:ext cx="11058300" cy="41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a:solidFill>
                  <a:schemeClr val="dk1"/>
                </a:solidFill>
                <a:latin typeface="Do Hyeon"/>
                <a:ea typeface="Do Hyeon"/>
                <a:cs typeface="Do Hyeon"/>
                <a:sym typeface="Do Hyeon"/>
              </a:rPr>
              <a:t>Circuit Breaker, </a:t>
            </a:r>
            <a:r>
              <a:rPr lang="ko-KR">
                <a:solidFill>
                  <a:schemeClr val="dk1"/>
                </a:solidFill>
                <a:latin typeface="Do Hyeon"/>
                <a:ea typeface="Do Hyeon"/>
                <a:cs typeface="Do Hyeon"/>
                <a:sym typeface="Do Hyeon"/>
              </a:rPr>
              <a:t>마이크로서비스간에 통신을 위해 사용했던 FeignClient에서 임시로 문제가 생겼을 때 보여주는 화면이 필요</a:t>
            </a:r>
            <a:endParaRPr>
              <a:solidFill>
                <a:schemeClr val="dk1"/>
              </a:solidFill>
              <a:latin typeface="Do Hyeon"/>
              <a:ea typeface="Do Hyeon"/>
              <a:cs typeface="Do Hyeon"/>
              <a:sym typeface="Do Hyeon"/>
            </a:endParaRPr>
          </a:p>
        </p:txBody>
      </p:sp>
      <p:pic>
        <p:nvPicPr>
          <p:cNvPr id="298" name="Google Shape;298;g2bf2760eda4_1_248"/>
          <p:cNvPicPr preferRelativeResize="0"/>
          <p:nvPr/>
        </p:nvPicPr>
        <p:blipFill>
          <a:blip r:embed="rId3">
            <a:alphaModFix/>
          </a:blip>
          <a:stretch>
            <a:fillRect/>
          </a:stretch>
        </p:blipFill>
        <p:spPr>
          <a:xfrm>
            <a:off x="634473" y="2399675"/>
            <a:ext cx="5434625" cy="2385825"/>
          </a:xfrm>
          <a:prstGeom prst="rect">
            <a:avLst/>
          </a:prstGeom>
          <a:noFill/>
          <a:ln>
            <a:noFill/>
          </a:ln>
        </p:spPr>
      </p:pic>
      <p:pic>
        <p:nvPicPr>
          <p:cNvPr id="299" name="Google Shape;299;g2bf2760eda4_1_248"/>
          <p:cNvPicPr preferRelativeResize="0"/>
          <p:nvPr/>
        </p:nvPicPr>
        <p:blipFill>
          <a:blip r:embed="rId4">
            <a:alphaModFix/>
          </a:blip>
          <a:stretch>
            <a:fillRect/>
          </a:stretch>
        </p:blipFill>
        <p:spPr>
          <a:xfrm>
            <a:off x="6437300" y="2790050"/>
            <a:ext cx="5244000" cy="1855750"/>
          </a:xfrm>
          <a:prstGeom prst="rect">
            <a:avLst/>
          </a:prstGeom>
          <a:noFill/>
          <a:ln>
            <a:noFill/>
          </a:ln>
        </p:spPr>
      </p:pic>
      <p:sp>
        <p:nvSpPr>
          <p:cNvPr id="300" name="Google Shape;300;g2bf2760eda4_1_248"/>
          <p:cNvSpPr txBox="1"/>
          <p:nvPr/>
        </p:nvSpPr>
        <p:spPr>
          <a:xfrm>
            <a:off x="6393550" y="2399675"/>
            <a:ext cx="56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Do Hyeon"/>
                <a:ea typeface="Do Hyeon"/>
                <a:cs typeface="Do Hyeon"/>
                <a:sym typeface="Do Hyeon"/>
              </a:rPr>
              <a:t>Netflix Hystrix</a:t>
            </a:r>
            <a:endParaRPr>
              <a:latin typeface="Do Hyeon"/>
              <a:ea typeface="Do Hyeon"/>
              <a:cs typeface="Do Hyeon"/>
              <a:sym typeface="Do Hye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bf2760eda4_1_258"/>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Microservice 분산 추적 - ZIPKIN, Spring Cloud Sleuth </a:t>
            </a:r>
            <a:endParaRPr>
              <a:latin typeface="Do Hyeon"/>
              <a:ea typeface="Do Hyeon"/>
              <a:cs typeface="Do Hyeon"/>
              <a:sym typeface="Do Hyeon"/>
            </a:endParaRPr>
          </a:p>
        </p:txBody>
      </p:sp>
      <p:sp>
        <p:nvSpPr>
          <p:cNvPr id="306" name="Google Shape;306;g2bf2760eda4_1_258"/>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11</a:t>
            </a:r>
            <a:endParaRPr>
              <a:latin typeface="Do Hyeon"/>
              <a:ea typeface="Do Hyeon"/>
              <a:cs typeface="Do Hyeon"/>
              <a:sym typeface="Do Hyeon"/>
            </a:endParaRPr>
          </a:p>
        </p:txBody>
      </p:sp>
      <p:sp>
        <p:nvSpPr>
          <p:cNvPr id="307" name="Google Shape;307;g2bf2760eda4_1_258"/>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ZIPKIN, Spring Cloud Sleuth</a:t>
            </a:r>
            <a:endParaRPr/>
          </a:p>
        </p:txBody>
      </p:sp>
      <p:sp>
        <p:nvSpPr>
          <p:cNvPr id="308" name="Google Shape;308;g2bf2760eda4_1_258"/>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pic>
        <p:nvPicPr>
          <p:cNvPr id="309" name="Google Shape;309;g2bf2760eda4_1_258"/>
          <p:cNvPicPr preferRelativeResize="0"/>
          <p:nvPr/>
        </p:nvPicPr>
        <p:blipFill>
          <a:blip r:embed="rId3">
            <a:alphaModFix/>
          </a:blip>
          <a:stretch>
            <a:fillRect/>
          </a:stretch>
        </p:blipFill>
        <p:spPr>
          <a:xfrm>
            <a:off x="740780" y="2027051"/>
            <a:ext cx="4866375" cy="3678976"/>
          </a:xfrm>
          <a:prstGeom prst="rect">
            <a:avLst/>
          </a:prstGeom>
          <a:noFill/>
          <a:ln>
            <a:noFill/>
          </a:ln>
        </p:spPr>
      </p:pic>
      <p:pic>
        <p:nvPicPr>
          <p:cNvPr id="310" name="Google Shape;310;g2bf2760eda4_1_258"/>
          <p:cNvPicPr preferRelativeResize="0"/>
          <p:nvPr/>
        </p:nvPicPr>
        <p:blipFill>
          <a:blip r:embed="rId4">
            <a:alphaModFix/>
          </a:blip>
          <a:stretch>
            <a:fillRect/>
          </a:stretch>
        </p:blipFill>
        <p:spPr>
          <a:xfrm>
            <a:off x="5759555" y="2144275"/>
            <a:ext cx="6280045" cy="1818073"/>
          </a:xfrm>
          <a:prstGeom prst="rect">
            <a:avLst/>
          </a:prstGeom>
          <a:noFill/>
          <a:ln>
            <a:noFill/>
          </a:ln>
        </p:spPr>
      </p:pic>
      <p:sp>
        <p:nvSpPr>
          <p:cNvPr id="311" name="Google Shape;311;g2bf2760eda4_1_258"/>
          <p:cNvSpPr txBox="1"/>
          <p:nvPr/>
        </p:nvSpPr>
        <p:spPr>
          <a:xfrm>
            <a:off x="740775" y="1744075"/>
            <a:ext cx="47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Do Hyeon"/>
                <a:ea typeface="Do Hyeon"/>
                <a:cs typeface="Do Hyeon"/>
                <a:sym typeface="Do Hyeon"/>
              </a:rPr>
              <a:t>ZIPKIN 구성</a:t>
            </a:r>
            <a:endParaRPr>
              <a:latin typeface="Do Hyeon"/>
              <a:ea typeface="Do Hyeon"/>
              <a:cs typeface="Do Hyeon"/>
              <a:sym typeface="Do Hyeon"/>
            </a:endParaRPr>
          </a:p>
        </p:txBody>
      </p:sp>
      <p:sp>
        <p:nvSpPr>
          <p:cNvPr id="312" name="Google Shape;312;g2bf2760eda4_1_258"/>
          <p:cNvSpPr txBox="1"/>
          <p:nvPr/>
        </p:nvSpPr>
        <p:spPr>
          <a:xfrm>
            <a:off x="5888775" y="1744075"/>
            <a:ext cx="60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latin typeface="Do Hyeon"/>
                <a:ea typeface="Do Hyeon"/>
                <a:cs typeface="Do Hyeon"/>
                <a:sym typeface="Do Hyeon"/>
              </a:rPr>
              <a:t>ZIPKIN</a:t>
            </a:r>
            <a:r>
              <a:rPr lang="ko-KR">
                <a:latin typeface="Do Hyeon"/>
                <a:ea typeface="Do Hyeon"/>
                <a:cs typeface="Do Hyeon"/>
                <a:sym typeface="Do Hyeon"/>
              </a:rPr>
              <a:t>과 Spring Cloud Sleuth 구성</a:t>
            </a:r>
            <a:endParaRPr>
              <a:latin typeface="Do Hyeon"/>
              <a:ea typeface="Do Hyeon"/>
              <a:cs typeface="Do Hyeon"/>
              <a:sym typeface="Do Hyeon"/>
            </a:endParaRPr>
          </a:p>
        </p:txBody>
      </p:sp>
      <p:sp>
        <p:nvSpPr>
          <p:cNvPr id="313" name="Google Shape;313;g2bf2760eda4_1_258"/>
          <p:cNvSpPr txBox="1"/>
          <p:nvPr/>
        </p:nvSpPr>
        <p:spPr>
          <a:xfrm>
            <a:off x="6043450" y="3930425"/>
            <a:ext cx="5156700" cy="17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latin typeface="Do Hyeon"/>
                <a:ea typeface="Do Hyeon"/>
                <a:cs typeface="Do Hyeon"/>
                <a:sym typeface="Do Hyeon"/>
              </a:rPr>
              <a:t>[특</a:t>
            </a:r>
            <a:r>
              <a:rPr lang="ko-KR">
                <a:latin typeface="Do Hyeon"/>
                <a:ea typeface="Do Hyeon"/>
                <a:cs typeface="Do Hyeon"/>
                <a:sym typeface="Do Hyeon"/>
              </a:rPr>
              <a:t>징]</a:t>
            </a:r>
            <a:endParaRPr>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요청 값에 따른 Trace ID, Span ID를 부여</a:t>
            </a:r>
            <a:endParaRPr>
              <a:latin typeface="Do Hyeon"/>
              <a:ea typeface="Do Hyeon"/>
              <a:cs typeface="Do Hyeon"/>
              <a:sym typeface="Do Hyeon"/>
            </a:endParaRPr>
          </a:p>
          <a:p>
            <a:pPr indent="-317500" lvl="0" marL="457200" rtl="0" algn="l">
              <a:spcBef>
                <a:spcPts val="0"/>
              </a:spcBef>
              <a:spcAft>
                <a:spcPts val="0"/>
              </a:spcAft>
              <a:buSzPts val="1400"/>
              <a:buFont typeface="Do Hyeon"/>
              <a:buChar char="-"/>
            </a:pPr>
            <a:r>
              <a:rPr lang="ko-KR">
                <a:latin typeface="Do Hyeon"/>
                <a:ea typeface="Do Hyeon"/>
                <a:cs typeface="Do Hyeon"/>
                <a:sym typeface="Do Hyeon"/>
              </a:rPr>
              <a:t>사용자</a:t>
            </a:r>
            <a:r>
              <a:rPr lang="ko-KR">
                <a:latin typeface="Do Hyeon"/>
                <a:ea typeface="Do Hyeon"/>
                <a:cs typeface="Do Hyeon"/>
                <a:sym typeface="Do Hyeon"/>
              </a:rPr>
              <a:t>의 요청이 시작되고 끝날 때까지 같은 TraceID가 사용됨</a:t>
            </a:r>
            <a:endParaRPr>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해당 값을 통해서 ZIPKIN에서 검색을 할 수 있도록 도와준다.</a:t>
            </a:r>
            <a:endParaRPr>
              <a:latin typeface="Do Hyeon"/>
              <a:ea typeface="Do Hyeon"/>
              <a:cs typeface="Do Hyeon"/>
              <a:sym typeface="Do Hye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bf2760eda4_1_459"/>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Microservice 분산 추적 - ZIPKIN, Spring Cloud Sleuth </a:t>
            </a:r>
            <a:endParaRPr>
              <a:latin typeface="Do Hyeon"/>
              <a:ea typeface="Do Hyeon"/>
              <a:cs typeface="Do Hyeon"/>
              <a:sym typeface="Do Hyeon"/>
            </a:endParaRPr>
          </a:p>
        </p:txBody>
      </p:sp>
      <p:sp>
        <p:nvSpPr>
          <p:cNvPr id="319" name="Google Shape;319;g2bf2760eda4_1_459"/>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12</a:t>
            </a:r>
            <a:endParaRPr>
              <a:latin typeface="Do Hyeon"/>
              <a:ea typeface="Do Hyeon"/>
              <a:cs typeface="Do Hyeon"/>
              <a:sym typeface="Do Hyeon"/>
            </a:endParaRPr>
          </a:p>
        </p:txBody>
      </p:sp>
      <p:sp>
        <p:nvSpPr>
          <p:cNvPr id="320" name="Google Shape;320;g2bf2760eda4_1_459"/>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ZIPKIN, Spring Cloud Sleuth</a:t>
            </a:r>
            <a:endParaRPr/>
          </a:p>
        </p:txBody>
      </p:sp>
      <p:sp>
        <p:nvSpPr>
          <p:cNvPr id="321" name="Google Shape;321;g2bf2760eda4_1_459"/>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pic>
        <p:nvPicPr>
          <p:cNvPr id="322" name="Google Shape;322;g2bf2760eda4_1_459"/>
          <p:cNvPicPr preferRelativeResize="0"/>
          <p:nvPr/>
        </p:nvPicPr>
        <p:blipFill>
          <a:blip r:embed="rId3">
            <a:alphaModFix/>
          </a:blip>
          <a:stretch>
            <a:fillRect/>
          </a:stretch>
        </p:blipFill>
        <p:spPr>
          <a:xfrm>
            <a:off x="2890000" y="1705300"/>
            <a:ext cx="5707100" cy="40149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bf2760eda4_1_232"/>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Monitoring - Micrometer / Prometheus / Grafana</a:t>
            </a:r>
            <a:r>
              <a:rPr lang="ko-KR">
                <a:latin typeface="Do Hyeon"/>
                <a:ea typeface="Do Hyeon"/>
                <a:cs typeface="Do Hyeon"/>
                <a:sym typeface="Do Hyeon"/>
              </a:rPr>
              <a:t> </a:t>
            </a:r>
            <a:endParaRPr>
              <a:latin typeface="Do Hyeon"/>
              <a:ea typeface="Do Hyeon"/>
              <a:cs typeface="Do Hyeon"/>
              <a:sym typeface="Do Hyeon"/>
            </a:endParaRPr>
          </a:p>
        </p:txBody>
      </p:sp>
      <p:sp>
        <p:nvSpPr>
          <p:cNvPr id="328" name="Google Shape;328;g2bf2760eda4_1_232"/>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13</a:t>
            </a:r>
            <a:endParaRPr>
              <a:latin typeface="Do Hyeon"/>
              <a:ea typeface="Do Hyeon"/>
              <a:cs typeface="Do Hyeon"/>
              <a:sym typeface="Do Hyeon"/>
            </a:endParaRPr>
          </a:p>
        </p:txBody>
      </p:sp>
      <p:sp>
        <p:nvSpPr>
          <p:cNvPr id="329" name="Google Shape;329;g2bf2760eda4_1_232"/>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Micrometer / Prometheus / Grafana</a:t>
            </a:r>
            <a:endParaRPr/>
          </a:p>
        </p:txBody>
      </p:sp>
      <p:sp>
        <p:nvSpPr>
          <p:cNvPr id="330" name="Google Shape;330;g2bf2760eda4_1_232"/>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331" name="Google Shape;331;g2bf2760eda4_1_232"/>
          <p:cNvSpPr txBox="1"/>
          <p:nvPr/>
        </p:nvSpPr>
        <p:spPr>
          <a:xfrm>
            <a:off x="690825" y="1916125"/>
            <a:ext cx="11058300" cy="44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latin typeface="Do Hyeon"/>
                <a:ea typeface="Do Hyeon"/>
                <a:cs typeface="Do Hyeon"/>
                <a:sym typeface="Do Hyeon"/>
              </a:rPr>
              <a:t>Spring Cloud에서 제공하는 서비스 -&gt; Turbine Server, Hystrix Dashboard</a:t>
            </a:r>
            <a:endParaRPr>
              <a:solidFill>
                <a:schemeClr val="dk1"/>
              </a:solidFill>
              <a:latin typeface="Do Hyeon"/>
              <a:ea typeface="Do Hyeon"/>
              <a:cs typeface="Do Hyeon"/>
              <a:sym typeface="Do Hyeon"/>
            </a:endParaRPr>
          </a:p>
          <a:p>
            <a:pPr indent="-304800" lvl="0" marL="457200" rtl="0" algn="l">
              <a:spcBef>
                <a:spcPts val="0"/>
              </a:spcBef>
              <a:spcAft>
                <a:spcPts val="0"/>
              </a:spcAft>
              <a:buClr>
                <a:srgbClr val="5C5C5C"/>
              </a:buClr>
              <a:buSzPts val="1200"/>
              <a:buFont typeface="Do Hyeon"/>
              <a:buChar char="-"/>
            </a:pPr>
            <a:r>
              <a:rPr lang="ko-KR" sz="1200">
                <a:solidFill>
                  <a:srgbClr val="5C5C5C"/>
                </a:solidFill>
                <a:latin typeface="Do Hyeon"/>
                <a:ea typeface="Do Hyeon"/>
                <a:cs typeface="Do Hyeon"/>
                <a:sym typeface="Do Hyeon"/>
              </a:rPr>
              <a:t>Circuit Breaker가 열려있는지 닫혀있는지, 어느 정도의 실패 확률이 있었는지 등등 정보 표시가능</a:t>
            </a:r>
            <a:endParaRPr sz="1200">
              <a:solidFill>
                <a:srgbClr val="5C5C5C"/>
              </a:solidFill>
              <a:latin typeface="Do Hyeon"/>
              <a:ea typeface="Do Hyeon"/>
              <a:cs typeface="Do Hyeon"/>
              <a:sym typeface="Do Hyeon"/>
            </a:endParaRPr>
          </a:p>
          <a:p>
            <a:pPr indent="-304800" lvl="0" marL="457200" rtl="0" algn="l">
              <a:spcBef>
                <a:spcPts val="0"/>
              </a:spcBef>
              <a:spcAft>
                <a:spcPts val="0"/>
              </a:spcAft>
              <a:buClr>
                <a:srgbClr val="5C5C5C"/>
              </a:buClr>
              <a:buSzPts val="1200"/>
              <a:buFont typeface="Do Hyeon"/>
              <a:buChar char="-"/>
            </a:pPr>
            <a:r>
              <a:rPr lang="ko-KR" sz="1200">
                <a:solidFill>
                  <a:srgbClr val="5C5C5C"/>
                </a:solidFill>
                <a:latin typeface="Do Hyeon"/>
                <a:ea typeface="Do Hyeon"/>
                <a:cs typeface="Do Hyeon"/>
                <a:sym typeface="Do Hyeon"/>
              </a:rPr>
              <a:t>화면에 도식화해서 보여줄 수 있음</a:t>
            </a:r>
            <a:endParaRPr sz="1200">
              <a:solidFill>
                <a:srgbClr val="5C5C5C"/>
              </a:solidFill>
              <a:latin typeface="Do Hyeon"/>
              <a:ea typeface="Do Hyeon"/>
              <a:cs typeface="Do Hyeon"/>
              <a:sym typeface="Do Hyeon"/>
            </a:endParaRPr>
          </a:p>
          <a:p>
            <a:pPr indent="-304800" lvl="0" marL="457200" rtl="0" algn="l">
              <a:spcBef>
                <a:spcPts val="0"/>
              </a:spcBef>
              <a:spcAft>
                <a:spcPts val="0"/>
              </a:spcAft>
              <a:buClr>
                <a:srgbClr val="5C5C5C"/>
              </a:buClr>
              <a:buSzPts val="1200"/>
              <a:buFont typeface="Do Hyeon"/>
              <a:buChar char="-"/>
            </a:pPr>
            <a:r>
              <a:rPr lang="ko-KR" sz="1200">
                <a:solidFill>
                  <a:srgbClr val="5C5C5C"/>
                </a:solidFill>
                <a:latin typeface="Do Hyeon"/>
                <a:ea typeface="Do Hyeon"/>
                <a:cs typeface="Do Hyeon"/>
                <a:sym typeface="Do Hyeon"/>
              </a:rPr>
              <a:t>단점 &gt; 리소스를 많이 차지함, 현재 개발 중단</a:t>
            </a:r>
            <a:endParaRPr sz="1200">
              <a:solidFill>
                <a:srgbClr val="5C5C5C"/>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Micrometer</a:t>
            </a:r>
            <a:endParaRPr>
              <a:solidFill>
                <a:schemeClr val="dk1"/>
              </a:solidFill>
              <a:latin typeface="Do Hyeon"/>
              <a:ea typeface="Do Hyeon"/>
              <a:cs typeface="Do Hyeon"/>
              <a:sym typeface="Do Hyeon"/>
            </a:endParaRPr>
          </a:p>
          <a:p>
            <a:pPr indent="-304800" lvl="0" marL="457200" rtl="0" algn="l">
              <a:spcBef>
                <a:spcPts val="0"/>
              </a:spcBef>
              <a:spcAft>
                <a:spcPts val="0"/>
              </a:spcAft>
              <a:buClr>
                <a:srgbClr val="5C5C5C"/>
              </a:buClr>
              <a:buSzPts val="1200"/>
              <a:buFont typeface="Do Hyeon"/>
              <a:buChar char="-"/>
            </a:pPr>
            <a:r>
              <a:rPr lang="ko-KR" sz="1200">
                <a:solidFill>
                  <a:srgbClr val="5C5C5C"/>
                </a:solidFill>
                <a:latin typeface="Do Hyeon"/>
                <a:ea typeface="Do Hyeon"/>
                <a:cs typeface="Do Hyeon"/>
                <a:sym typeface="Do Hyeon"/>
              </a:rPr>
              <a:t>JVM 기반의 애플리케이션 Metrics 제공(메모리 세부 정보, @Timed)</a:t>
            </a:r>
            <a:endParaRPr sz="1200">
              <a:solidFill>
                <a:srgbClr val="5C5C5C"/>
              </a:solidFill>
              <a:latin typeface="Do Hyeon"/>
              <a:ea typeface="Do Hyeon"/>
              <a:cs typeface="Do Hyeon"/>
              <a:sym typeface="Do Hyeon"/>
            </a:endParaRPr>
          </a:p>
          <a:p>
            <a:pPr indent="-304800" lvl="0" marL="457200" rtl="0" algn="l">
              <a:spcBef>
                <a:spcPts val="0"/>
              </a:spcBef>
              <a:spcAft>
                <a:spcPts val="0"/>
              </a:spcAft>
              <a:buClr>
                <a:srgbClr val="5C5C5C"/>
              </a:buClr>
              <a:buSzPts val="1200"/>
              <a:buFont typeface="Do Hyeon"/>
              <a:buChar char="-"/>
            </a:pPr>
            <a:r>
              <a:rPr lang="ko-KR" sz="1200">
                <a:solidFill>
                  <a:srgbClr val="5C5C5C"/>
                </a:solidFill>
                <a:latin typeface="Do Hyeon"/>
                <a:ea typeface="Do Hyeon"/>
                <a:cs typeface="Do Hyeon"/>
                <a:sym typeface="Do Hyeon"/>
              </a:rPr>
              <a:t>Prometheus 등 다양한 모니터링 시스템 제공</a:t>
            </a:r>
            <a:endParaRPr sz="1200">
              <a:solidFill>
                <a:srgbClr val="5C5C5C"/>
              </a:solidFill>
              <a:latin typeface="Do Hyeon"/>
              <a:ea typeface="Do Hyeon"/>
              <a:cs typeface="Do Hyeon"/>
              <a:sym typeface="Do Hyeon"/>
            </a:endParaRPr>
          </a:p>
          <a:p>
            <a:pPr indent="-304800" lvl="0" marL="457200" rtl="0" algn="l">
              <a:spcBef>
                <a:spcPts val="0"/>
              </a:spcBef>
              <a:spcAft>
                <a:spcPts val="0"/>
              </a:spcAft>
              <a:buClr>
                <a:srgbClr val="5C5C5C"/>
              </a:buClr>
              <a:buSzPts val="1200"/>
              <a:buFont typeface="Do Hyeon"/>
              <a:buChar char="-"/>
            </a:pPr>
            <a:r>
              <a:rPr lang="ko-KR" sz="1200">
                <a:solidFill>
                  <a:srgbClr val="5C5C5C"/>
                </a:solidFill>
                <a:latin typeface="Do Hyeon"/>
                <a:ea typeface="Do Hyeon"/>
                <a:cs typeface="Do Hyeon"/>
                <a:sym typeface="Do Hyeon"/>
              </a:rPr>
              <a:t>모니터링 도구를 연동해서 현재 운영하고 있는 서버라든가 시스템들의 부하와 문제가 생겼던 시점 등을 파악할 수 있다.</a:t>
            </a:r>
            <a:endParaRPr sz="1200">
              <a:solidFill>
                <a:srgbClr val="5C5C5C"/>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Prometheus</a:t>
            </a:r>
            <a:endParaRPr>
              <a:solidFill>
                <a:schemeClr val="dk1"/>
              </a:solidFill>
              <a:latin typeface="Do Hyeon"/>
              <a:ea typeface="Do Hyeon"/>
              <a:cs typeface="Do Hyeon"/>
              <a:sym typeface="Do Hyeon"/>
            </a:endParaRPr>
          </a:p>
          <a:p>
            <a:pPr indent="-304800" lvl="0" marL="457200" rtl="0" algn="l">
              <a:spcBef>
                <a:spcPts val="0"/>
              </a:spcBef>
              <a:spcAft>
                <a:spcPts val="0"/>
              </a:spcAft>
              <a:buClr>
                <a:srgbClr val="5C5C5C"/>
              </a:buClr>
              <a:buSzPts val="1200"/>
              <a:buFont typeface="Do Hyeon"/>
              <a:buChar char="-"/>
            </a:pPr>
            <a:r>
              <a:rPr lang="ko-KR" sz="1200">
                <a:solidFill>
                  <a:srgbClr val="5C5C5C"/>
                </a:solidFill>
                <a:latin typeface="Do Hyeon"/>
                <a:ea typeface="Do Hyeon"/>
                <a:cs typeface="Do Hyeon"/>
                <a:sym typeface="Do Hyeon"/>
              </a:rPr>
              <a:t>Metrics를 수집하고 모니터링 및 알람에 사용되는 오픈소스 어플리케이션</a:t>
            </a:r>
            <a:endParaRPr sz="1200">
              <a:solidFill>
                <a:srgbClr val="5C5C5C"/>
              </a:solidFill>
              <a:latin typeface="Do Hyeon"/>
              <a:ea typeface="Do Hyeon"/>
              <a:cs typeface="Do Hyeon"/>
              <a:sym typeface="Do Hyeon"/>
            </a:endParaRPr>
          </a:p>
          <a:p>
            <a:pPr indent="-304800" lvl="0" marL="457200" rtl="0" algn="l">
              <a:spcBef>
                <a:spcPts val="0"/>
              </a:spcBef>
              <a:spcAft>
                <a:spcPts val="0"/>
              </a:spcAft>
              <a:buClr>
                <a:srgbClr val="5C5C5C"/>
              </a:buClr>
              <a:buSzPts val="1200"/>
              <a:buFont typeface="Do Hyeon"/>
              <a:buChar char="-"/>
            </a:pPr>
            <a:r>
              <a:rPr lang="ko-KR" sz="1200">
                <a:solidFill>
                  <a:srgbClr val="5C5C5C"/>
                </a:solidFill>
                <a:latin typeface="Do Hyeon"/>
                <a:ea typeface="Do Hyeon"/>
                <a:cs typeface="Do Hyeon"/>
                <a:sym typeface="Do Hyeon"/>
              </a:rPr>
              <a:t>CNCF에서 관리</a:t>
            </a:r>
            <a:endParaRPr sz="1200">
              <a:solidFill>
                <a:srgbClr val="5C5C5C"/>
              </a:solidFill>
              <a:latin typeface="Do Hyeon"/>
              <a:ea typeface="Do Hyeon"/>
              <a:cs typeface="Do Hyeon"/>
              <a:sym typeface="Do Hyeon"/>
            </a:endParaRPr>
          </a:p>
          <a:p>
            <a:pPr indent="-304800" lvl="0" marL="457200" rtl="0" algn="l">
              <a:spcBef>
                <a:spcPts val="0"/>
              </a:spcBef>
              <a:spcAft>
                <a:spcPts val="0"/>
              </a:spcAft>
              <a:buClr>
                <a:srgbClr val="5C5C5C"/>
              </a:buClr>
              <a:buSzPts val="1200"/>
              <a:buFont typeface="Do Hyeon"/>
              <a:buChar char="-"/>
            </a:pPr>
            <a:r>
              <a:rPr lang="ko-KR" sz="1200">
                <a:solidFill>
                  <a:srgbClr val="5C5C5C"/>
                </a:solidFill>
                <a:latin typeface="Do Hyeon"/>
                <a:ea typeface="Do Hyeon"/>
                <a:cs typeface="Do Hyeon"/>
                <a:sym typeface="Do Hyeon"/>
              </a:rPr>
              <a:t>다양한 Metric Exporter 제공</a:t>
            </a:r>
            <a:endParaRPr sz="1200">
              <a:solidFill>
                <a:srgbClr val="5C5C5C"/>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Grafana</a:t>
            </a:r>
            <a:endParaRPr>
              <a:solidFill>
                <a:schemeClr val="dk1"/>
              </a:solidFill>
              <a:latin typeface="Do Hyeon"/>
              <a:ea typeface="Do Hyeon"/>
              <a:cs typeface="Do Hyeon"/>
              <a:sym typeface="Do Hyeon"/>
            </a:endParaRPr>
          </a:p>
          <a:p>
            <a:pPr indent="-304800" lvl="0" marL="457200" rtl="0" algn="l">
              <a:spcBef>
                <a:spcPts val="0"/>
              </a:spcBef>
              <a:spcAft>
                <a:spcPts val="0"/>
              </a:spcAft>
              <a:buClr>
                <a:srgbClr val="5C5C5C"/>
              </a:buClr>
              <a:buSzPts val="1200"/>
              <a:buFont typeface="Do Hyeon"/>
              <a:buChar char="-"/>
            </a:pPr>
            <a:r>
              <a:rPr lang="ko-KR" sz="1200">
                <a:solidFill>
                  <a:srgbClr val="5C5C5C"/>
                </a:solidFill>
                <a:latin typeface="Do Hyeon"/>
                <a:ea typeface="Do Hyeon"/>
                <a:cs typeface="Do Hyeon"/>
                <a:sym typeface="Do Hyeon"/>
              </a:rPr>
              <a:t>데이터 시각화, 모니터링 분석을 위한 오픈 소스 어플리케이션</a:t>
            </a:r>
            <a:endParaRPr sz="1200">
              <a:solidFill>
                <a:srgbClr val="5C5C5C"/>
              </a:solidFill>
              <a:latin typeface="Do Hyeon"/>
              <a:ea typeface="Do Hyeon"/>
              <a:cs typeface="Do Hyeon"/>
              <a:sym typeface="Do Hyeon"/>
            </a:endParaRPr>
          </a:p>
          <a:p>
            <a:pPr indent="-304800" lvl="0" marL="457200" rtl="0" algn="l">
              <a:spcBef>
                <a:spcPts val="0"/>
              </a:spcBef>
              <a:spcAft>
                <a:spcPts val="0"/>
              </a:spcAft>
              <a:buClr>
                <a:srgbClr val="5C5C5C"/>
              </a:buClr>
              <a:buSzPts val="1200"/>
              <a:buFont typeface="Do Hyeon"/>
              <a:buChar char="-"/>
            </a:pPr>
            <a:r>
              <a:rPr lang="ko-KR" sz="1200">
                <a:solidFill>
                  <a:srgbClr val="5C5C5C"/>
                </a:solidFill>
                <a:latin typeface="Do Hyeon"/>
                <a:ea typeface="Do Hyeon"/>
                <a:cs typeface="Do Hyeon"/>
                <a:sym typeface="Do Hyeon"/>
              </a:rPr>
              <a:t>Prometheus에서 Spring Cloud가 수집했던 정보를 가지고 와서 저장 -&gt; 해당 정보를 Grafana가 연동을 해서 시각화 해준다.</a:t>
            </a:r>
            <a:endParaRPr sz="1200">
              <a:solidFill>
                <a:srgbClr val="5C5C5C"/>
              </a:solidFill>
              <a:latin typeface="Do Hyeon"/>
              <a:ea typeface="Do Hyeon"/>
              <a:cs typeface="Do Hyeon"/>
              <a:sym typeface="Do Hyeon"/>
            </a:endParaRPr>
          </a:p>
          <a:p>
            <a:pPr indent="0" lvl="0" marL="457200" rtl="0" algn="l">
              <a:spcBef>
                <a:spcPts val="0"/>
              </a:spcBef>
              <a:spcAft>
                <a:spcPts val="0"/>
              </a:spcAft>
              <a:buNone/>
            </a:pPr>
            <a:r>
              <a:t/>
            </a:r>
            <a:endParaRPr>
              <a:solidFill>
                <a:schemeClr val="dk1"/>
              </a:solidFill>
              <a:latin typeface="Do Hyeon"/>
              <a:ea typeface="Do Hyeon"/>
              <a:cs typeface="Do Hyeon"/>
              <a:sym typeface="Do Hyeon"/>
            </a:endParaRPr>
          </a:p>
        </p:txBody>
      </p:sp>
      <p:pic>
        <p:nvPicPr>
          <p:cNvPr id="332" name="Google Shape;332;g2bf2760eda4_1_232"/>
          <p:cNvPicPr preferRelativeResize="0"/>
          <p:nvPr/>
        </p:nvPicPr>
        <p:blipFill>
          <a:blip r:embed="rId3">
            <a:alphaModFix/>
          </a:blip>
          <a:stretch>
            <a:fillRect/>
          </a:stretch>
        </p:blipFill>
        <p:spPr>
          <a:xfrm>
            <a:off x="9237925" y="1806450"/>
            <a:ext cx="2282200" cy="3781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bf2760eda4_1_271"/>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전체 아키텍처</a:t>
            </a:r>
            <a:endParaRPr>
              <a:latin typeface="Do Hyeon"/>
              <a:ea typeface="Do Hyeon"/>
              <a:cs typeface="Do Hyeon"/>
              <a:sym typeface="Do Hyeon"/>
            </a:endParaRPr>
          </a:p>
        </p:txBody>
      </p:sp>
      <p:sp>
        <p:nvSpPr>
          <p:cNvPr id="338" name="Google Shape;338;g2bf2760eda4_1_271"/>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14</a:t>
            </a:r>
            <a:endParaRPr>
              <a:latin typeface="Do Hyeon"/>
              <a:ea typeface="Do Hyeon"/>
              <a:cs typeface="Do Hyeon"/>
              <a:sym typeface="Do Hyeon"/>
            </a:endParaRPr>
          </a:p>
        </p:txBody>
      </p:sp>
      <p:sp>
        <p:nvSpPr>
          <p:cNvPr id="339" name="Google Shape;339;g2bf2760eda4_1_271"/>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전체 아키텍처</a:t>
            </a:r>
            <a:endParaRPr/>
          </a:p>
        </p:txBody>
      </p:sp>
      <p:sp>
        <p:nvSpPr>
          <p:cNvPr id="340" name="Google Shape;340;g2bf2760eda4_1_271"/>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341" name="Google Shape;341;g2bf2760eda4_1_271"/>
          <p:cNvSpPr txBox="1"/>
          <p:nvPr/>
        </p:nvSpPr>
        <p:spPr>
          <a:xfrm>
            <a:off x="690825" y="1916125"/>
            <a:ext cx="11058300" cy="3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o Hyeon"/>
              <a:ea typeface="Do Hyeon"/>
              <a:cs typeface="Do Hyeon"/>
              <a:sym typeface="Do Hyeon"/>
            </a:endParaRPr>
          </a:p>
        </p:txBody>
      </p:sp>
      <p:pic>
        <p:nvPicPr>
          <p:cNvPr id="342" name="Google Shape;342;g2bf2760eda4_1_271"/>
          <p:cNvPicPr preferRelativeResize="0"/>
          <p:nvPr/>
        </p:nvPicPr>
        <p:blipFill>
          <a:blip r:embed="rId3">
            <a:alphaModFix/>
          </a:blip>
          <a:stretch>
            <a:fillRect/>
          </a:stretch>
        </p:blipFill>
        <p:spPr>
          <a:xfrm>
            <a:off x="442925" y="1719325"/>
            <a:ext cx="11139098" cy="4612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5"/>
          <p:cNvSpPr/>
          <p:nvPr/>
        </p:nvSpPr>
        <p:spPr>
          <a:xfrm>
            <a:off x="0" y="2776205"/>
            <a:ext cx="7765473" cy="1573002"/>
          </a:xfrm>
          <a:prstGeom prst="rect">
            <a:avLst/>
          </a:prstGeom>
          <a:gradFill>
            <a:gsLst>
              <a:gs pos="0">
                <a:srgbClr val="004ABF"/>
              </a:gs>
              <a:gs pos="1000">
                <a:srgbClr val="004ABF"/>
              </a:gs>
              <a:gs pos="87000">
                <a:srgbClr val="00317F">
                  <a:alpha val="0"/>
                </a:srgbClr>
              </a:gs>
              <a:gs pos="100000">
                <a:srgbClr val="00317F">
                  <a:alpha val="0"/>
                </a:srgbClr>
              </a:gs>
            </a:gsLst>
            <a:lin ang="0" scaled="0"/>
          </a:gradFill>
          <a:ln>
            <a:noFill/>
          </a:ln>
        </p:spPr>
        <p:txBody>
          <a:bodyPr anchorCtr="0" anchor="ctr" bIns="0" lIns="0" spcFirstLastPara="1" rIns="0" wrap="square" tIns="18000">
            <a:noAutofit/>
          </a:bodyPr>
          <a:lstStyle/>
          <a:p>
            <a:pPr indent="0" lvl="0" marL="447675" marR="0" rtl="0" algn="l">
              <a:lnSpc>
                <a:spcPct val="100000"/>
              </a:lnSpc>
              <a:spcBef>
                <a:spcPts val="0"/>
              </a:spcBef>
              <a:spcAft>
                <a:spcPts val="0"/>
              </a:spcAft>
              <a:buClr>
                <a:srgbClr val="000000"/>
              </a:buClr>
              <a:buSzPts val="2800"/>
              <a:buFont typeface="Arial"/>
              <a:buNone/>
            </a:pPr>
            <a:r>
              <a:rPr lang="ko-KR" sz="2800">
                <a:solidFill>
                  <a:schemeClr val="lt1"/>
                </a:solidFill>
                <a:latin typeface="Do Hyeon"/>
                <a:ea typeface="Do Hyeon"/>
                <a:cs typeface="Do Hyeon"/>
                <a:sym typeface="Do Hyeon"/>
              </a:rPr>
              <a:t>향후 일정</a:t>
            </a:r>
            <a:endParaRPr i="0" sz="2400" u="none" cap="none" strike="noStrike">
              <a:solidFill>
                <a:schemeClr val="lt1"/>
              </a:solidFill>
              <a:latin typeface="Do Hyeon"/>
              <a:ea typeface="Do Hyeon"/>
              <a:cs typeface="Do Hyeon"/>
              <a:sym typeface="Do Hyeon"/>
            </a:endParaRPr>
          </a:p>
        </p:txBody>
      </p:sp>
      <p:sp>
        <p:nvSpPr>
          <p:cNvPr id="348" name="Google Shape;348;p5"/>
          <p:cNvSpPr/>
          <p:nvPr/>
        </p:nvSpPr>
        <p:spPr>
          <a:xfrm>
            <a:off x="1167326" y="1442165"/>
            <a:ext cx="1072409" cy="135421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8800"/>
              <a:buFont typeface="Arial"/>
              <a:buNone/>
            </a:pPr>
            <a:r>
              <a:rPr b="0" i="0" lang="ko-KR" sz="8800" u="none" cap="none" strike="noStrike">
                <a:solidFill>
                  <a:schemeClr val="lt1"/>
                </a:solidFill>
                <a:latin typeface="Arial"/>
                <a:ea typeface="Arial"/>
                <a:cs typeface="Arial"/>
                <a:sym typeface="Arial"/>
              </a:rPr>
              <a:t>Ⅲ</a:t>
            </a:r>
            <a:endParaRPr b="0" i="0" sz="1400" u="none" cap="none" strike="noStrike">
              <a:solidFill>
                <a:srgbClr val="000000"/>
              </a:solidFill>
              <a:latin typeface="Arial"/>
              <a:ea typeface="Arial"/>
              <a:cs typeface="Arial"/>
              <a:sym typeface="Arial"/>
            </a:endParaRPr>
          </a:p>
        </p:txBody>
      </p:sp>
      <p:sp>
        <p:nvSpPr>
          <p:cNvPr id="349" name="Google Shape;349;p5"/>
          <p:cNvSpPr txBox="1"/>
          <p:nvPr/>
        </p:nvSpPr>
        <p:spPr>
          <a:xfrm>
            <a:off x="411566" y="2261088"/>
            <a:ext cx="985847" cy="282573"/>
          </a:xfrm>
          <a:prstGeom prst="rect">
            <a:avLst/>
          </a:prstGeom>
          <a:noFill/>
          <a:ln>
            <a:noFill/>
          </a:ln>
        </p:spPr>
        <p:txBody>
          <a:bodyPr anchorCtr="0" anchor="t" bIns="0" lIns="0" spcFirstLastPara="1" rIns="0" wrap="square" tIns="3600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757D92"/>
                </a:solidFill>
                <a:latin typeface="Arial"/>
                <a:ea typeface="Arial"/>
                <a:cs typeface="Arial"/>
                <a:sym typeface="Arial"/>
              </a:rPr>
              <a:t>Chapter </a:t>
            </a:r>
            <a:endParaRPr b="1" i="0" sz="1600" u="none" cap="none" strike="noStrike">
              <a:solidFill>
                <a:srgbClr val="757D92"/>
              </a:solidFill>
              <a:latin typeface="Arial"/>
              <a:ea typeface="Arial"/>
              <a:cs typeface="Arial"/>
              <a:sym typeface="Arial"/>
            </a:endParaRPr>
          </a:p>
        </p:txBody>
      </p:sp>
      <p:grpSp>
        <p:nvGrpSpPr>
          <p:cNvPr id="350" name="Google Shape;350;p5"/>
          <p:cNvGrpSpPr/>
          <p:nvPr/>
        </p:nvGrpSpPr>
        <p:grpSpPr>
          <a:xfrm>
            <a:off x="694850" y="5966909"/>
            <a:ext cx="3079369" cy="493672"/>
            <a:chOff x="694850" y="5966909"/>
            <a:chExt cx="3079369" cy="493672"/>
          </a:xfrm>
        </p:grpSpPr>
        <p:sp>
          <p:nvSpPr>
            <p:cNvPr id="351" name="Google Shape;351;p5"/>
            <p:cNvSpPr txBox="1"/>
            <p:nvPr/>
          </p:nvSpPr>
          <p:spPr>
            <a:xfrm>
              <a:off x="694850" y="6322082"/>
              <a:ext cx="3079369"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A5A5A5"/>
                  </a:solidFill>
                  <a:latin typeface="Arial"/>
                  <a:ea typeface="Arial"/>
                  <a:cs typeface="Arial"/>
                  <a:sym typeface="Arial"/>
                </a:rPr>
                <a:t>Copyright ⓒ 2023. OKESTRO CLOUD, All Rights Reserved.</a:t>
              </a:r>
              <a:endParaRPr b="0" i="0" sz="1400" u="none" cap="none" strike="noStrike">
                <a:solidFill>
                  <a:srgbClr val="000000"/>
                </a:solidFill>
                <a:latin typeface="Arial"/>
                <a:ea typeface="Arial"/>
                <a:cs typeface="Arial"/>
                <a:sym typeface="Arial"/>
              </a:endParaRPr>
            </a:p>
          </p:txBody>
        </p:sp>
        <p:grpSp>
          <p:nvGrpSpPr>
            <p:cNvPr id="352" name="Google Shape;352;p5"/>
            <p:cNvGrpSpPr/>
            <p:nvPr/>
          </p:nvGrpSpPr>
          <p:grpSpPr>
            <a:xfrm>
              <a:off x="694850" y="5966909"/>
              <a:ext cx="1088014" cy="222907"/>
              <a:chOff x="550861" y="6458044"/>
              <a:chExt cx="1075763" cy="219628"/>
            </a:xfrm>
          </p:grpSpPr>
          <p:sp>
            <p:nvSpPr>
              <p:cNvPr id="353" name="Google Shape;353;p5"/>
              <p:cNvSpPr/>
              <p:nvPr/>
            </p:nvSpPr>
            <p:spPr>
              <a:xfrm>
                <a:off x="922458" y="6522307"/>
                <a:ext cx="122156" cy="123437"/>
              </a:xfrm>
              <a:custGeom>
                <a:rect b="b" l="l" r="r" t="t"/>
                <a:pathLst>
                  <a:path extrusionOk="0" h="1100613" w="1089183">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6" y="828675"/>
                      <a:pt x="0" y="699516"/>
                      <a:pt x="0" y="549974"/>
                    </a:cubicBezTo>
                    <a:cubicBezTo>
                      <a:pt x="0" y="449771"/>
                      <a:pt x="24194" y="357664"/>
                      <a:pt x="72676" y="273558"/>
                    </a:cubicBezTo>
                    <a:cubicBezTo>
                      <a:pt x="121158" y="189548"/>
                      <a:pt x="187833" y="122873"/>
                      <a:pt x="272605" y="73723"/>
                    </a:cubicBezTo>
                    <a:cubicBezTo>
                      <a:pt x="357473" y="24574"/>
                      <a:pt x="448818" y="0"/>
                      <a:pt x="546735" y="0"/>
                    </a:cubicBezTo>
                    <a:close/>
                    <a:moveTo>
                      <a:pt x="544639" y="195167"/>
                    </a:moveTo>
                    <a:cubicBezTo>
                      <a:pt x="447675" y="195167"/>
                      <a:pt x="366141" y="228886"/>
                      <a:pt x="300038" y="296323"/>
                    </a:cubicBezTo>
                    <a:cubicBezTo>
                      <a:pt x="233934" y="363760"/>
                      <a:pt x="200882" y="449485"/>
                      <a:pt x="200882" y="553498"/>
                    </a:cubicBezTo>
                    <a:cubicBezTo>
                      <a:pt x="200882" y="669322"/>
                      <a:pt x="242506" y="761048"/>
                      <a:pt x="325660" y="828485"/>
                    </a:cubicBezTo>
                    <a:cubicBezTo>
                      <a:pt x="390334" y="881158"/>
                      <a:pt x="464439" y="907542"/>
                      <a:pt x="548164" y="907542"/>
                    </a:cubicBezTo>
                    <a:cubicBezTo>
                      <a:pt x="642747" y="907542"/>
                      <a:pt x="723329" y="873347"/>
                      <a:pt x="789908" y="804958"/>
                    </a:cubicBezTo>
                    <a:cubicBezTo>
                      <a:pt x="856488" y="736568"/>
                      <a:pt x="889730" y="652272"/>
                      <a:pt x="889730" y="552069"/>
                    </a:cubicBezTo>
                    <a:cubicBezTo>
                      <a:pt x="889730" y="452342"/>
                      <a:pt x="856202" y="367951"/>
                      <a:pt x="789146" y="298799"/>
                    </a:cubicBezTo>
                    <a:cubicBezTo>
                      <a:pt x="722186" y="229648"/>
                      <a:pt x="640651"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4" name="Google Shape;354;p5"/>
              <p:cNvSpPr/>
              <p:nvPr/>
            </p:nvSpPr>
            <p:spPr>
              <a:xfrm>
                <a:off x="1062571" y="6522307"/>
                <a:ext cx="85354" cy="123341"/>
              </a:xfrm>
              <a:custGeom>
                <a:rect b="b" l="l" r="r" t="t"/>
                <a:pathLst>
                  <a:path extrusionOk="0" h="1099756" w="761047">
                    <a:moveTo>
                      <a:pt x="0" y="0"/>
                    </a:moveTo>
                    <a:lnTo>
                      <a:pt x="201549" y="0"/>
                    </a:lnTo>
                    <a:lnTo>
                      <a:pt x="201549" y="379095"/>
                    </a:lnTo>
                    <a:lnTo>
                      <a:pt x="485966" y="0"/>
                    </a:lnTo>
                    <a:lnTo>
                      <a:pt x="725424" y="0"/>
                    </a:lnTo>
                    <a:lnTo>
                      <a:pt x="359569" y="490823"/>
                    </a:lnTo>
                    <a:lnTo>
                      <a:pt x="761047" y="1099757"/>
                    </a:lnTo>
                    <a:lnTo>
                      <a:pt x="524542" y="1099757"/>
                    </a:lnTo>
                    <a:lnTo>
                      <a:pt x="201549" y="611124"/>
                    </a:lnTo>
                    <a:lnTo>
                      <a:pt x="201549" y="1099757"/>
                    </a:lnTo>
                    <a:lnTo>
                      <a:pt x="0" y="1099757"/>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5" name="Google Shape;355;p5"/>
              <p:cNvSpPr/>
              <p:nvPr/>
            </p:nvSpPr>
            <p:spPr>
              <a:xfrm>
                <a:off x="1163394" y="6522307"/>
                <a:ext cx="65581" cy="123331"/>
              </a:xfrm>
              <a:custGeom>
                <a:rect b="b" l="l" r="r" t="t"/>
                <a:pathLst>
                  <a:path extrusionOk="0" h="1099661" w="584739">
                    <a:moveTo>
                      <a:pt x="0" y="0"/>
                    </a:moveTo>
                    <a:lnTo>
                      <a:pt x="584740" y="0"/>
                    </a:lnTo>
                    <a:lnTo>
                      <a:pt x="584740" y="204883"/>
                    </a:lnTo>
                    <a:lnTo>
                      <a:pt x="202406" y="204883"/>
                    </a:lnTo>
                    <a:lnTo>
                      <a:pt x="202406" y="392621"/>
                    </a:lnTo>
                    <a:lnTo>
                      <a:pt x="584740" y="392621"/>
                    </a:lnTo>
                    <a:lnTo>
                      <a:pt x="584740" y="593693"/>
                    </a:lnTo>
                    <a:lnTo>
                      <a:pt x="202406" y="593693"/>
                    </a:lnTo>
                    <a:lnTo>
                      <a:pt x="202406" y="894112"/>
                    </a:lnTo>
                    <a:lnTo>
                      <a:pt x="584740" y="894112"/>
                    </a:lnTo>
                    <a:lnTo>
                      <a:pt x="584740" y="1099661"/>
                    </a:lnTo>
                    <a:lnTo>
                      <a:pt x="0" y="1099661"/>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6" name="Google Shape;356;p5"/>
              <p:cNvSpPr/>
              <p:nvPr/>
            </p:nvSpPr>
            <p:spPr>
              <a:xfrm>
                <a:off x="1245757" y="6522296"/>
                <a:ext cx="78667" cy="123427"/>
              </a:xfrm>
              <a:custGeom>
                <a:rect b="b" l="l" r="r" t="t"/>
                <a:pathLst>
                  <a:path extrusionOk="0" h="1100518" w="701421">
                    <a:moveTo>
                      <a:pt x="681800" y="168878"/>
                    </a:moveTo>
                    <a:lnTo>
                      <a:pt x="524542" y="299275"/>
                    </a:lnTo>
                    <a:cubicBezTo>
                      <a:pt x="469297" y="227076"/>
                      <a:pt x="413099" y="190976"/>
                      <a:pt x="355854" y="190976"/>
                    </a:cubicBezTo>
                    <a:cubicBezTo>
                      <a:pt x="328041" y="190976"/>
                      <a:pt x="305181" y="198025"/>
                      <a:pt x="287464" y="212027"/>
                    </a:cubicBezTo>
                    <a:cubicBezTo>
                      <a:pt x="269748" y="226028"/>
                      <a:pt x="260890" y="241840"/>
                      <a:pt x="260890" y="259366"/>
                    </a:cubicBezTo>
                    <a:cubicBezTo>
                      <a:pt x="260890" y="276892"/>
                      <a:pt x="267176" y="293561"/>
                      <a:pt x="279845" y="309182"/>
                    </a:cubicBezTo>
                    <a:cubicBezTo>
                      <a:pt x="297085" y="330041"/>
                      <a:pt x="348996" y="374999"/>
                      <a:pt x="435578" y="443770"/>
                    </a:cubicBezTo>
                    <a:cubicBezTo>
                      <a:pt x="516636" y="507397"/>
                      <a:pt x="565690" y="547497"/>
                      <a:pt x="582930" y="564166"/>
                    </a:cubicBezTo>
                    <a:cubicBezTo>
                      <a:pt x="625983" y="605028"/>
                      <a:pt x="656463" y="644081"/>
                      <a:pt x="674465" y="681323"/>
                    </a:cubicBezTo>
                    <a:cubicBezTo>
                      <a:pt x="692468" y="718566"/>
                      <a:pt x="701421" y="759333"/>
                      <a:pt x="701421" y="803529"/>
                    </a:cubicBezTo>
                    <a:cubicBezTo>
                      <a:pt x="701421" y="889445"/>
                      <a:pt x="669798" y="960501"/>
                      <a:pt x="606552" y="1016508"/>
                    </a:cubicBezTo>
                    <a:cubicBezTo>
                      <a:pt x="543306" y="1072515"/>
                      <a:pt x="460820" y="1100518"/>
                      <a:pt x="359093" y="1100518"/>
                    </a:cubicBezTo>
                    <a:cubicBezTo>
                      <a:pt x="279654" y="1100518"/>
                      <a:pt x="210408" y="1082231"/>
                      <a:pt x="151448" y="1045655"/>
                    </a:cubicBezTo>
                    <a:cubicBezTo>
                      <a:pt x="92488" y="1009079"/>
                      <a:pt x="42006" y="951643"/>
                      <a:pt x="0" y="873252"/>
                    </a:cubicBezTo>
                    <a:lnTo>
                      <a:pt x="178498" y="772097"/>
                    </a:lnTo>
                    <a:cubicBezTo>
                      <a:pt x="232220" y="864680"/>
                      <a:pt x="293941" y="910971"/>
                      <a:pt x="363855" y="910971"/>
                    </a:cubicBezTo>
                    <a:cubicBezTo>
                      <a:pt x="400336" y="910971"/>
                      <a:pt x="430911" y="900970"/>
                      <a:pt x="455772" y="881063"/>
                    </a:cubicBezTo>
                    <a:cubicBezTo>
                      <a:pt x="480536" y="861155"/>
                      <a:pt x="493014" y="838105"/>
                      <a:pt x="493014" y="812006"/>
                    </a:cubicBezTo>
                    <a:cubicBezTo>
                      <a:pt x="493014" y="788289"/>
                      <a:pt x="483680" y="764572"/>
                      <a:pt x="464915" y="740759"/>
                    </a:cubicBezTo>
                    <a:cubicBezTo>
                      <a:pt x="446151" y="717042"/>
                      <a:pt x="404908" y="680657"/>
                      <a:pt x="341090" y="631793"/>
                    </a:cubicBezTo>
                    <a:cubicBezTo>
                      <a:pt x="219551" y="538734"/>
                      <a:pt x="141065" y="466916"/>
                      <a:pt x="105633" y="416338"/>
                    </a:cubicBezTo>
                    <a:cubicBezTo>
                      <a:pt x="70199" y="365760"/>
                      <a:pt x="52483" y="315278"/>
                      <a:pt x="52483" y="264986"/>
                    </a:cubicBezTo>
                    <a:cubicBezTo>
                      <a:pt x="52483" y="192310"/>
                      <a:pt x="82010" y="130016"/>
                      <a:pt x="140970" y="78010"/>
                    </a:cubicBezTo>
                    <a:cubicBezTo>
                      <a:pt x="199930" y="26003"/>
                      <a:pt x="272701" y="0"/>
                      <a:pt x="359283" y="0"/>
                    </a:cubicBezTo>
                    <a:cubicBezTo>
                      <a:pt x="415004" y="0"/>
                      <a:pt x="467963" y="12097"/>
                      <a:pt x="518350" y="36290"/>
                    </a:cubicBezTo>
                    <a:cubicBezTo>
                      <a:pt x="568547" y="60579"/>
                      <a:pt x="623031" y="104775"/>
                      <a:pt x="681800" y="16887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7" name="Google Shape;357;p5"/>
              <p:cNvSpPr/>
              <p:nvPr/>
            </p:nvSpPr>
            <p:spPr>
              <a:xfrm>
                <a:off x="1336538" y="6522307"/>
                <a:ext cx="64950" cy="123341"/>
              </a:xfrm>
              <a:custGeom>
                <a:rect b="b" l="l" r="r" t="t"/>
                <a:pathLst>
                  <a:path extrusionOk="0" h="1099756" w="579120">
                    <a:moveTo>
                      <a:pt x="0" y="0"/>
                    </a:moveTo>
                    <a:lnTo>
                      <a:pt x="579120" y="0"/>
                    </a:lnTo>
                    <a:lnTo>
                      <a:pt x="579120" y="196596"/>
                    </a:lnTo>
                    <a:lnTo>
                      <a:pt x="388239" y="196596"/>
                    </a:lnTo>
                    <a:lnTo>
                      <a:pt x="388239" y="1099757"/>
                    </a:lnTo>
                    <a:lnTo>
                      <a:pt x="185928" y="1099757"/>
                    </a:lnTo>
                    <a:lnTo>
                      <a:pt x="185928" y="196596"/>
                    </a:lnTo>
                    <a:lnTo>
                      <a:pt x="0" y="196596"/>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8" name="Google Shape;358;p5"/>
              <p:cNvSpPr/>
              <p:nvPr/>
            </p:nvSpPr>
            <p:spPr>
              <a:xfrm>
                <a:off x="1420278" y="6522307"/>
                <a:ext cx="75312" cy="123331"/>
              </a:xfrm>
              <a:custGeom>
                <a:rect b="b" l="l" r="r" t="t"/>
                <a:pathLst>
                  <a:path extrusionOk="0" h="1099661" w="671512">
                    <a:moveTo>
                      <a:pt x="0" y="0"/>
                    </a:moveTo>
                    <a:lnTo>
                      <a:pt x="211360" y="0"/>
                    </a:lnTo>
                    <a:cubicBezTo>
                      <a:pt x="327089" y="0"/>
                      <a:pt x="409480" y="10858"/>
                      <a:pt x="458629" y="32480"/>
                    </a:cubicBezTo>
                    <a:cubicBezTo>
                      <a:pt x="507682" y="54197"/>
                      <a:pt x="547211" y="90202"/>
                      <a:pt x="577120" y="140494"/>
                    </a:cubicBezTo>
                    <a:cubicBezTo>
                      <a:pt x="607029" y="190881"/>
                      <a:pt x="621982" y="250412"/>
                      <a:pt x="621982" y="319183"/>
                    </a:cubicBezTo>
                    <a:cubicBezTo>
                      <a:pt x="621982" y="391478"/>
                      <a:pt x="605504" y="451866"/>
                      <a:pt x="572453" y="500444"/>
                    </a:cubicBezTo>
                    <a:cubicBezTo>
                      <a:pt x="539496" y="549021"/>
                      <a:pt x="489681" y="585788"/>
                      <a:pt x="423291" y="610743"/>
                    </a:cubicBezTo>
                    <a:lnTo>
                      <a:pt x="671513" y="1099661"/>
                    </a:lnTo>
                    <a:lnTo>
                      <a:pt x="453485" y="1099661"/>
                    </a:lnTo>
                    <a:lnTo>
                      <a:pt x="217837" y="633889"/>
                    </a:lnTo>
                    <a:lnTo>
                      <a:pt x="199549" y="633889"/>
                    </a:lnTo>
                    <a:lnTo>
                      <a:pt x="199549" y="1099661"/>
                    </a:lnTo>
                    <a:lnTo>
                      <a:pt x="95" y="1099661"/>
                    </a:lnTo>
                    <a:lnTo>
                      <a:pt x="95" y="0"/>
                    </a:lnTo>
                    <a:close/>
                    <a:moveTo>
                      <a:pt x="199454" y="429863"/>
                    </a:moveTo>
                    <a:lnTo>
                      <a:pt x="261938" y="429863"/>
                    </a:lnTo>
                    <a:cubicBezTo>
                      <a:pt x="325374" y="429863"/>
                      <a:pt x="368998" y="421100"/>
                      <a:pt x="392906" y="403574"/>
                    </a:cubicBezTo>
                    <a:cubicBezTo>
                      <a:pt x="416814" y="386048"/>
                      <a:pt x="428720" y="357092"/>
                      <a:pt x="428720" y="316516"/>
                    </a:cubicBezTo>
                    <a:cubicBezTo>
                      <a:pt x="428720" y="292513"/>
                      <a:pt x="422815" y="271653"/>
                      <a:pt x="411004" y="253936"/>
                    </a:cubicBezTo>
                    <a:cubicBezTo>
                      <a:pt x="399193" y="236220"/>
                      <a:pt x="383286" y="223456"/>
                      <a:pt x="363379" y="215646"/>
                    </a:cubicBezTo>
                    <a:cubicBezTo>
                      <a:pt x="343471" y="207931"/>
                      <a:pt x="307086" y="204025"/>
                      <a:pt x="254032" y="204025"/>
                    </a:cubicBezTo>
                    <a:lnTo>
                      <a:pt x="199358" y="204025"/>
                    </a:lnTo>
                    <a:lnTo>
                      <a:pt x="199358" y="4298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9" name="Google Shape;359;p5"/>
              <p:cNvSpPr/>
              <p:nvPr/>
            </p:nvSpPr>
            <p:spPr>
              <a:xfrm>
                <a:off x="1504468" y="6522307"/>
                <a:ext cx="122156" cy="123437"/>
              </a:xfrm>
              <a:custGeom>
                <a:rect b="b" l="l" r="r" t="t"/>
                <a:pathLst>
                  <a:path extrusionOk="0" h="1100613" w="1089184">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7" y="828675"/>
                      <a:pt x="0" y="699516"/>
                      <a:pt x="0" y="549974"/>
                    </a:cubicBezTo>
                    <a:cubicBezTo>
                      <a:pt x="0" y="449771"/>
                      <a:pt x="24194" y="357664"/>
                      <a:pt x="72676" y="273558"/>
                    </a:cubicBezTo>
                    <a:cubicBezTo>
                      <a:pt x="121158" y="189548"/>
                      <a:pt x="187833" y="122873"/>
                      <a:pt x="272605" y="73723"/>
                    </a:cubicBezTo>
                    <a:cubicBezTo>
                      <a:pt x="357474" y="24574"/>
                      <a:pt x="448818" y="0"/>
                      <a:pt x="546735" y="0"/>
                    </a:cubicBezTo>
                    <a:close/>
                    <a:moveTo>
                      <a:pt x="544639" y="195167"/>
                    </a:moveTo>
                    <a:cubicBezTo>
                      <a:pt x="447675" y="195167"/>
                      <a:pt x="366141" y="228886"/>
                      <a:pt x="300038" y="296323"/>
                    </a:cubicBezTo>
                    <a:cubicBezTo>
                      <a:pt x="233934" y="363760"/>
                      <a:pt x="200883" y="449485"/>
                      <a:pt x="200883" y="553498"/>
                    </a:cubicBezTo>
                    <a:cubicBezTo>
                      <a:pt x="200883" y="669322"/>
                      <a:pt x="242507" y="761048"/>
                      <a:pt x="325660" y="828485"/>
                    </a:cubicBezTo>
                    <a:cubicBezTo>
                      <a:pt x="390335" y="881158"/>
                      <a:pt x="464439" y="907542"/>
                      <a:pt x="548164" y="907542"/>
                    </a:cubicBezTo>
                    <a:cubicBezTo>
                      <a:pt x="642747" y="907542"/>
                      <a:pt x="723329" y="873347"/>
                      <a:pt x="789908" y="804958"/>
                    </a:cubicBezTo>
                    <a:cubicBezTo>
                      <a:pt x="856488" y="736568"/>
                      <a:pt x="889731" y="652272"/>
                      <a:pt x="889731" y="552069"/>
                    </a:cubicBezTo>
                    <a:cubicBezTo>
                      <a:pt x="889731" y="452342"/>
                      <a:pt x="856202" y="367951"/>
                      <a:pt x="789147" y="298799"/>
                    </a:cubicBezTo>
                    <a:cubicBezTo>
                      <a:pt x="722186" y="229648"/>
                      <a:pt x="640652"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0" name="Google Shape;360;p5"/>
              <p:cNvSpPr/>
              <p:nvPr/>
            </p:nvSpPr>
            <p:spPr>
              <a:xfrm>
                <a:off x="550861" y="6572408"/>
                <a:ext cx="179095" cy="105264"/>
              </a:xfrm>
              <a:custGeom>
                <a:rect b="b" l="l" r="r" t="t"/>
                <a:pathLst>
                  <a:path extrusionOk="0" h="938572" w="1596871">
                    <a:moveTo>
                      <a:pt x="929866" y="348739"/>
                    </a:moveTo>
                    <a:cubicBezTo>
                      <a:pt x="929866" y="348739"/>
                      <a:pt x="136148" y="504282"/>
                      <a:pt x="12704" y="252822"/>
                    </a:cubicBezTo>
                    <a:cubicBezTo>
                      <a:pt x="-4441" y="217961"/>
                      <a:pt x="-3870" y="176813"/>
                      <a:pt x="12228" y="141475"/>
                    </a:cubicBezTo>
                    <a:cubicBezTo>
                      <a:pt x="70044" y="14888"/>
                      <a:pt x="312075" y="-198853"/>
                      <a:pt x="992731" y="413985"/>
                    </a:cubicBezTo>
                    <a:lnTo>
                      <a:pt x="1385352" y="837181"/>
                    </a:lnTo>
                    <a:cubicBezTo>
                      <a:pt x="1385352" y="837181"/>
                      <a:pt x="1609285" y="1143124"/>
                      <a:pt x="1596331" y="692115"/>
                    </a:cubicBezTo>
                    <a:cubicBezTo>
                      <a:pt x="1583377" y="241011"/>
                      <a:pt x="1548039" y="187195"/>
                      <a:pt x="1548039" y="187195"/>
                    </a:cubicBezTo>
                    <a:lnTo>
                      <a:pt x="929866" y="34873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1" name="Google Shape;361;p5"/>
              <p:cNvSpPr/>
              <p:nvPr/>
            </p:nvSpPr>
            <p:spPr>
              <a:xfrm>
                <a:off x="712109" y="6458044"/>
                <a:ext cx="146205" cy="156178"/>
              </a:xfrm>
              <a:custGeom>
                <a:rect b="b" l="l" r="r" t="t"/>
                <a:pathLst>
                  <a:path extrusionOk="0" h="1392536" w="1303615">
                    <a:moveTo>
                      <a:pt x="720952" y="1099350"/>
                    </a:moveTo>
                    <a:lnTo>
                      <a:pt x="110209" y="1206983"/>
                    </a:lnTo>
                    <a:cubicBezTo>
                      <a:pt x="110209" y="1206983"/>
                      <a:pt x="15531" y="557282"/>
                      <a:pt x="4386" y="347542"/>
                    </a:cubicBezTo>
                    <a:cubicBezTo>
                      <a:pt x="-6758" y="137801"/>
                      <a:pt x="-17902" y="-213004"/>
                      <a:pt x="258704" y="173044"/>
                    </a:cubicBezTo>
                    <a:cubicBezTo>
                      <a:pt x="535310" y="559092"/>
                      <a:pt x="719047" y="1106684"/>
                      <a:pt x="736383" y="1140117"/>
                    </a:cubicBezTo>
                    <a:cubicBezTo>
                      <a:pt x="753718" y="1173550"/>
                      <a:pt x="909642" y="1425962"/>
                      <a:pt x="1191773" y="1388815"/>
                    </a:cubicBezTo>
                    <a:cubicBezTo>
                      <a:pt x="1191773" y="1388815"/>
                      <a:pt x="1397227" y="1364050"/>
                      <a:pt x="1251209" y="1227938"/>
                    </a:cubicBezTo>
                    <a:cubicBezTo>
                      <a:pt x="1105191" y="1092016"/>
                      <a:pt x="965364" y="1084586"/>
                      <a:pt x="720952" y="1099350"/>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bf2760eda4_1_279"/>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향후 일정</a:t>
            </a:r>
            <a:endParaRPr>
              <a:latin typeface="Do Hyeon"/>
              <a:ea typeface="Do Hyeon"/>
              <a:cs typeface="Do Hyeon"/>
              <a:sym typeface="Do Hyeon"/>
            </a:endParaRPr>
          </a:p>
        </p:txBody>
      </p:sp>
      <p:sp>
        <p:nvSpPr>
          <p:cNvPr id="367" name="Google Shape;367;g2bf2760eda4_1_279"/>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1</a:t>
            </a:r>
            <a:endParaRPr>
              <a:latin typeface="Do Hyeon"/>
              <a:ea typeface="Do Hyeon"/>
              <a:cs typeface="Do Hyeon"/>
              <a:sym typeface="Do Hyeon"/>
            </a:endParaRPr>
          </a:p>
        </p:txBody>
      </p:sp>
      <p:sp>
        <p:nvSpPr>
          <p:cNvPr id="368" name="Google Shape;368;g2bf2760eda4_1_279"/>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향</a:t>
            </a:r>
            <a:r>
              <a:rPr lang="ko-KR"/>
              <a:t>후 일정</a:t>
            </a:r>
            <a:endParaRPr/>
          </a:p>
        </p:txBody>
      </p:sp>
      <p:sp>
        <p:nvSpPr>
          <p:cNvPr id="369" name="Google Shape;369;g2bf2760eda4_1_279"/>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370" name="Google Shape;370;g2bf2760eda4_1_279"/>
          <p:cNvSpPr txBox="1"/>
          <p:nvPr/>
        </p:nvSpPr>
        <p:spPr>
          <a:xfrm>
            <a:off x="690825" y="1916125"/>
            <a:ext cx="11058300" cy="4368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ko-KR">
                <a:solidFill>
                  <a:schemeClr val="dk1"/>
                </a:solidFill>
                <a:latin typeface="Do Hyeon"/>
                <a:ea typeface="Do Hyeon"/>
                <a:cs typeface="Do Hyeon"/>
                <a:sym typeface="Do Hyeon"/>
              </a:rPr>
              <a:t>Local 개발</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Spring Eureka Server</a:t>
            </a: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Spring Cloud Gateway</a:t>
            </a: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Spring Cloud Config</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User Service</a:t>
            </a: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Counter Service</a:t>
            </a: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Store Service</a:t>
            </a: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Database - MySQL(UserDB, CounterDB, StoreDB)</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Kafka, Zookeeper</a:t>
            </a:r>
            <a:endParaRPr>
              <a:solidFill>
                <a:schemeClr val="dk1"/>
              </a:solidFill>
              <a:latin typeface="Do Hyeon"/>
              <a:ea typeface="Do Hyeon"/>
              <a:cs typeface="Do Hyeon"/>
              <a:sym typeface="Do Hyeon"/>
            </a:endParaRPr>
          </a:p>
          <a:p>
            <a:pPr indent="0" lvl="0" marL="914400" rtl="0" algn="l">
              <a:spcBef>
                <a:spcPts val="0"/>
              </a:spcBef>
              <a:spcAft>
                <a:spcPts val="0"/>
              </a:spcAft>
              <a:buNone/>
            </a:pPr>
            <a:r>
              <a:t/>
            </a: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Resilience4J</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Zipkin</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Micrometer, Prometheus, Grafana</a:t>
            </a:r>
            <a:endParaRPr>
              <a:solidFill>
                <a:schemeClr val="dk1"/>
              </a:solidFill>
              <a:latin typeface="Do Hyeon"/>
              <a:ea typeface="Do Hyeon"/>
              <a:cs typeface="Do Hyeon"/>
              <a:sym typeface="Do Hye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bf2760eda4_1_476"/>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향후 일정</a:t>
            </a:r>
            <a:endParaRPr>
              <a:latin typeface="Do Hyeon"/>
              <a:ea typeface="Do Hyeon"/>
              <a:cs typeface="Do Hyeon"/>
              <a:sym typeface="Do Hyeon"/>
            </a:endParaRPr>
          </a:p>
        </p:txBody>
      </p:sp>
      <p:sp>
        <p:nvSpPr>
          <p:cNvPr id="376" name="Google Shape;376;g2bf2760eda4_1_476"/>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2</a:t>
            </a:r>
            <a:endParaRPr>
              <a:latin typeface="Do Hyeon"/>
              <a:ea typeface="Do Hyeon"/>
              <a:cs typeface="Do Hyeon"/>
              <a:sym typeface="Do Hyeon"/>
            </a:endParaRPr>
          </a:p>
        </p:txBody>
      </p:sp>
      <p:sp>
        <p:nvSpPr>
          <p:cNvPr id="377" name="Google Shape;377;g2bf2760eda4_1_476"/>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향후 일정</a:t>
            </a:r>
            <a:endParaRPr/>
          </a:p>
        </p:txBody>
      </p:sp>
      <p:sp>
        <p:nvSpPr>
          <p:cNvPr id="378" name="Google Shape;378;g2bf2760eda4_1_476"/>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379" name="Google Shape;379;g2bf2760eda4_1_476"/>
          <p:cNvSpPr txBox="1"/>
          <p:nvPr/>
        </p:nvSpPr>
        <p:spPr>
          <a:xfrm>
            <a:off x="690800" y="1853200"/>
            <a:ext cx="11058300" cy="43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457200" rtl="0" algn="l">
              <a:spcBef>
                <a:spcPts val="0"/>
              </a:spcBef>
              <a:spcAft>
                <a:spcPts val="0"/>
              </a:spcAft>
              <a:buNone/>
            </a:pPr>
            <a:r>
              <a:rPr lang="ko-KR">
                <a:solidFill>
                  <a:schemeClr val="dk1"/>
                </a:solidFill>
                <a:latin typeface="Do Hyeon"/>
                <a:ea typeface="Do Hyeon"/>
                <a:cs typeface="Do Hyeon"/>
                <a:sym typeface="Do Hyeon"/>
              </a:rPr>
              <a:t>배포</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클러스터 배포(Virtual Machine 4</a:t>
            </a:r>
            <a:r>
              <a:rPr lang="ko-KR">
                <a:solidFill>
                  <a:schemeClr val="dk1"/>
                </a:solidFill>
                <a:latin typeface="Do Hyeon"/>
                <a:ea typeface="Do Hyeon"/>
                <a:cs typeface="Do Hyeon"/>
                <a:sym typeface="Do Hyeon"/>
              </a:rPr>
              <a:t>개 - Master 1, Worker 3)</a:t>
            </a:r>
            <a:br>
              <a:rPr lang="ko-KR">
                <a:solidFill>
                  <a:schemeClr val="dk1"/>
                </a:solidFill>
                <a:latin typeface="Do Hyeon"/>
                <a:ea typeface="Do Hyeon"/>
                <a:cs typeface="Do Hyeon"/>
                <a:sym typeface="Do Hyeon"/>
              </a:rPr>
            </a:br>
            <a:br>
              <a:rPr lang="ko-KR">
                <a:solidFill>
                  <a:schemeClr val="dk1"/>
                </a:solidFill>
                <a:latin typeface="Do Hyeon"/>
                <a:ea typeface="Do Hyeon"/>
                <a:cs typeface="Do Hyeon"/>
                <a:sym typeface="Do Hyeon"/>
              </a:rPr>
            </a:br>
            <a:r>
              <a:rPr lang="ko-KR">
                <a:solidFill>
                  <a:schemeClr val="dk1"/>
                </a:solidFill>
                <a:latin typeface="Do Hyeon"/>
                <a:ea typeface="Do Hyeon"/>
                <a:cs typeface="Do Hyeon"/>
                <a:sym typeface="Do Hyeon"/>
              </a:rPr>
              <a:t>-&gt; Kubernetes </a:t>
            </a:r>
            <a:r>
              <a:rPr lang="ko-KR">
                <a:solidFill>
                  <a:schemeClr val="dk1"/>
                </a:solidFill>
                <a:latin typeface="Do Hyeon"/>
                <a:ea typeface="Do Hyeon"/>
                <a:cs typeface="Do Hyeon"/>
                <a:sym typeface="Do Hyeon"/>
              </a:rPr>
              <a:t>및 Docker를 사용하여 이미지를 컨테이너에 배포</a:t>
            </a:r>
            <a:br>
              <a:rPr lang="ko-KR">
                <a:solidFill>
                  <a:schemeClr val="dk1"/>
                </a:solidFill>
                <a:latin typeface="Do Hyeon"/>
                <a:ea typeface="Do Hyeon"/>
                <a:cs typeface="Do Hyeon"/>
                <a:sym typeface="Do Hyeon"/>
              </a:rPr>
            </a:br>
            <a:br>
              <a:rPr lang="ko-KR">
                <a:solidFill>
                  <a:schemeClr val="dk1"/>
                </a:solidFill>
                <a:latin typeface="Do Hyeon"/>
                <a:ea typeface="Do Hyeon"/>
                <a:cs typeface="Do Hyeon"/>
                <a:sym typeface="Do Hyeon"/>
              </a:rPr>
            </a:br>
            <a:r>
              <a:rPr lang="ko-KR">
                <a:solidFill>
                  <a:schemeClr val="dk1"/>
                </a:solidFill>
                <a:latin typeface="Do Hyeon"/>
                <a:ea typeface="Do Hyeon"/>
                <a:cs typeface="Do Hyeon"/>
                <a:sym typeface="Do Hyeon"/>
              </a:rPr>
              <a:t>Eureka Server, API Gateway, Config Server, RabbitMQ, User Server, Counter Server, Store Server, Zipkin, Circuit-Breaker, Prometheus, Grafana, Database</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317500" lvl="1" marL="914400" rtl="0" algn="l">
              <a:spcBef>
                <a:spcPts val="0"/>
              </a:spcBef>
              <a:spcAft>
                <a:spcPts val="0"/>
              </a:spcAft>
              <a:buClr>
                <a:schemeClr val="dk1"/>
              </a:buClr>
              <a:buSzPts val="1400"/>
              <a:buFont typeface="Do Hyeon"/>
              <a:buAutoNum type="alphaLcPeriod"/>
            </a:pPr>
            <a:r>
              <a:rPr lang="ko-KR">
                <a:solidFill>
                  <a:schemeClr val="dk1"/>
                </a:solidFill>
                <a:latin typeface="Do Hyeon"/>
                <a:ea typeface="Do Hyeon"/>
                <a:cs typeface="Do Hyeon"/>
                <a:sym typeface="Do Hyeon"/>
              </a:rPr>
              <a:t>카프카 서버 배포(Virtual Machine 1</a:t>
            </a:r>
            <a:r>
              <a:rPr lang="ko-KR">
                <a:solidFill>
                  <a:schemeClr val="dk1"/>
                </a:solidFill>
                <a:latin typeface="Do Hyeon"/>
                <a:ea typeface="Do Hyeon"/>
                <a:cs typeface="Do Hyeon"/>
                <a:sym typeface="Do Hyeon"/>
              </a:rPr>
              <a:t>개)</a:t>
            </a:r>
            <a:br>
              <a:rPr lang="ko-KR">
                <a:solidFill>
                  <a:schemeClr val="dk1"/>
                </a:solidFill>
                <a:latin typeface="Do Hyeon"/>
                <a:ea typeface="Do Hyeon"/>
                <a:cs typeface="Do Hyeon"/>
                <a:sym typeface="Do Hyeon"/>
              </a:rPr>
            </a:br>
            <a:br>
              <a:rPr lang="ko-KR">
                <a:solidFill>
                  <a:schemeClr val="dk1"/>
                </a:solidFill>
                <a:latin typeface="Do Hyeon"/>
                <a:ea typeface="Do Hyeon"/>
                <a:cs typeface="Do Hyeon"/>
                <a:sym typeface="Do Hyeon"/>
              </a:rPr>
            </a:br>
            <a:r>
              <a:rPr lang="ko-KR">
                <a:solidFill>
                  <a:schemeClr val="dk1"/>
                </a:solidFill>
                <a:latin typeface="Do Hyeon"/>
                <a:ea typeface="Do Hyeon"/>
                <a:cs typeface="Do Hyeon"/>
                <a:sym typeface="Do Hyeon"/>
              </a:rPr>
              <a:t>-&gt; Kafka</a:t>
            </a:r>
            <a:r>
              <a:rPr lang="ko-KR">
                <a:solidFill>
                  <a:schemeClr val="dk1"/>
                </a:solidFill>
                <a:latin typeface="Do Hyeon"/>
                <a:ea typeface="Do Hyeon"/>
                <a:cs typeface="Do Hyeon"/>
                <a:sym typeface="Do Hyeon"/>
              </a:rPr>
              <a:t>와 Zookeeper를 Docker-compose를 사용해서 배포</a:t>
            </a:r>
            <a:br>
              <a:rPr lang="ko-KR">
                <a:solidFill>
                  <a:schemeClr val="dk1"/>
                </a:solidFill>
                <a:latin typeface="Do Hyeon"/>
                <a:ea typeface="Do Hyeon"/>
                <a:cs typeface="Do Hyeon"/>
                <a:sym typeface="Do Hyeon"/>
              </a:rPr>
            </a:b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p:txBody>
      </p:sp>
      <p:pic>
        <p:nvPicPr>
          <p:cNvPr id="380" name="Google Shape;380;g2bf2760eda4_1_476"/>
          <p:cNvPicPr preferRelativeResize="0"/>
          <p:nvPr/>
        </p:nvPicPr>
        <p:blipFill>
          <a:blip r:embed="rId3">
            <a:alphaModFix/>
          </a:blip>
          <a:stretch>
            <a:fillRect/>
          </a:stretch>
        </p:blipFill>
        <p:spPr>
          <a:xfrm>
            <a:off x="5999369" y="3713269"/>
            <a:ext cx="6156425" cy="1795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bf2760eda4_1_412"/>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향상</a:t>
            </a:r>
            <a:r>
              <a:rPr lang="ko-KR">
                <a:latin typeface="Do Hyeon"/>
                <a:ea typeface="Do Hyeon"/>
                <a:cs typeface="Do Hyeon"/>
                <a:sym typeface="Do Hyeon"/>
              </a:rPr>
              <a:t> - Kafka Connect</a:t>
            </a:r>
            <a:endParaRPr>
              <a:latin typeface="Do Hyeon"/>
              <a:ea typeface="Do Hyeon"/>
              <a:cs typeface="Do Hyeon"/>
              <a:sym typeface="Do Hyeon"/>
            </a:endParaRPr>
          </a:p>
        </p:txBody>
      </p:sp>
      <p:sp>
        <p:nvSpPr>
          <p:cNvPr id="386" name="Google Shape;386;g2bf2760eda4_1_412"/>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3</a:t>
            </a:r>
            <a:endParaRPr>
              <a:latin typeface="Do Hyeon"/>
              <a:ea typeface="Do Hyeon"/>
              <a:cs typeface="Do Hyeon"/>
              <a:sym typeface="Do Hyeon"/>
            </a:endParaRPr>
          </a:p>
        </p:txBody>
      </p:sp>
      <p:sp>
        <p:nvSpPr>
          <p:cNvPr id="387" name="Google Shape;387;g2bf2760eda4_1_412"/>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Kafka Connect </a:t>
            </a:r>
            <a:r>
              <a:rPr lang="ko-KR"/>
              <a:t>의 장점</a:t>
            </a:r>
            <a:endParaRPr/>
          </a:p>
        </p:txBody>
      </p:sp>
      <p:sp>
        <p:nvSpPr>
          <p:cNvPr id="388" name="Google Shape;388;g2bf2760eda4_1_412"/>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389" name="Google Shape;389;g2bf2760eda4_1_412"/>
          <p:cNvSpPr txBox="1"/>
          <p:nvPr/>
        </p:nvSpPr>
        <p:spPr>
          <a:xfrm>
            <a:off x="690825" y="1916125"/>
            <a:ext cx="11058300" cy="362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Kafka Connect를 통해 Data를 자유롭게 Import, Export 가능</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317500" lvl="0" marL="4572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Custom Connector를 통한 다양한 Plugin 제공 (File, S3, MySQL, etc .. )</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317500" lvl="0" marL="914400" rtl="0" algn="l">
              <a:spcBef>
                <a:spcPts val="0"/>
              </a:spcBef>
              <a:spcAft>
                <a:spcPts val="0"/>
              </a:spcAft>
              <a:buClr>
                <a:schemeClr val="dk1"/>
              </a:buClr>
              <a:buSzPts val="1400"/>
              <a:buFont typeface="Do Hyeon"/>
              <a:buChar char="-"/>
            </a:pPr>
            <a:r>
              <a:rPr lang="ko-KR">
                <a:solidFill>
                  <a:schemeClr val="dk1"/>
                </a:solidFill>
                <a:latin typeface="Do Hyeon"/>
                <a:ea typeface="Do Hyeon"/>
                <a:cs typeface="Do Hyeon"/>
                <a:sym typeface="Do Hyeon"/>
              </a:rPr>
              <a:t>예) 파일로부터 데이터를 읽어와서 DataBase에 저장가능</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p:txBody>
      </p:sp>
      <p:pic>
        <p:nvPicPr>
          <p:cNvPr id="390" name="Google Shape;390;g2bf2760eda4_1_412"/>
          <p:cNvPicPr preferRelativeResize="0"/>
          <p:nvPr/>
        </p:nvPicPr>
        <p:blipFill>
          <a:blip r:embed="rId3">
            <a:alphaModFix/>
          </a:blip>
          <a:stretch>
            <a:fillRect/>
          </a:stretch>
        </p:blipFill>
        <p:spPr>
          <a:xfrm>
            <a:off x="2989100" y="3636326"/>
            <a:ext cx="6150600" cy="947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bf2760eda4_1_487"/>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향상 - Kafka Connect =&gt; Counter DB 동기화</a:t>
            </a:r>
            <a:r>
              <a:rPr lang="ko-KR">
                <a:latin typeface="Do Hyeon"/>
                <a:ea typeface="Do Hyeon"/>
                <a:cs typeface="Do Hyeon"/>
                <a:sym typeface="Do Hyeon"/>
              </a:rPr>
              <a:t>에 사용</a:t>
            </a:r>
            <a:endParaRPr>
              <a:latin typeface="Do Hyeon"/>
              <a:ea typeface="Do Hyeon"/>
              <a:cs typeface="Do Hyeon"/>
              <a:sym typeface="Do Hyeon"/>
            </a:endParaRPr>
          </a:p>
        </p:txBody>
      </p:sp>
      <p:sp>
        <p:nvSpPr>
          <p:cNvPr id="396" name="Google Shape;396;g2bf2760eda4_1_487"/>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3</a:t>
            </a:r>
            <a:endParaRPr>
              <a:latin typeface="Do Hyeon"/>
              <a:ea typeface="Do Hyeon"/>
              <a:cs typeface="Do Hyeon"/>
              <a:sym typeface="Do Hyeon"/>
            </a:endParaRPr>
          </a:p>
        </p:txBody>
      </p:sp>
      <p:sp>
        <p:nvSpPr>
          <p:cNvPr id="397" name="Google Shape;397;g2bf2760eda4_1_487"/>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하나의 데이터베이스 사용 + Database 간의 동기화</a:t>
            </a:r>
            <a:endParaRPr/>
          </a:p>
        </p:txBody>
      </p:sp>
      <p:sp>
        <p:nvSpPr>
          <p:cNvPr id="398" name="Google Shape;398;g2bf2760eda4_1_487"/>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399" name="Google Shape;399;g2bf2760eda4_1_487"/>
          <p:cNvSpPr txBox="1"/>
          <p:nvPr/>
        </p:nvSpPr>
        <p:spPr>
          <a:xfrm>
            <a:off x="690825" y="1916125"/>
            <a:ext cx="11058300" cy="3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latin typeface="Do Hyeon"/>
                <a:ea typeface="Do Hyeon"/>
                <a:cs typeface="Do Hyeon"/>
                <a:sym typeface="Do Hyeon"/>
              </a:rPr>
              <a:t>Counter DB의 경우 현재 로직은 Coffee Store에서 해당 주문의 완료를 알려주면 Counter가 받아서 DB 변경을 해주는 로직</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-&gt; 변경 </a:t>
            </a:r>
            <a:br>
              <a:rPr lang="ko-KR">
                <a:solidFill>
                  <a:schemeClr val="dk1"/>
                </a:solidFill>
                <a:latin typeface="Do Hyeon"/>
                <a:ea typeface="Do Hyeon"/>
                <a:cs typeface="Do Hyeon"/>
                <a:sym typeface="Do Hyeon"/>
              </a:rPr>
            </a:br>
            <a:br>
              <a:rPr lang="ko-KR">
                <a:solidFill>
                  <a:schemeClr val="dk1"/>
                </a:solidFill>
                <a:latin typeface="Do Hyeon"/>
                <a:ea typeface="Do Hyeon"/>
                <a:cs typeface="Do Hyeon"/>
                <a:sym typeface="Do Hyeon"/>
              </a:rPr>
            </a:br>
            <a:r>
              <a:rPr lang="ko-KR">
                <a:solidFill>
                  <a:schemeClr val="dk1"/>
                </a:solidFill>
                <a:latin typeface="Do Hyeon"/>
                <a:ea typeface="Do Hyeon"/>
                <a:cs typeface="Do Hyeon"/>
                <a:sym typeface="Do Hyeon"/>
              </a:rPr>
              <a:t>	Coffee Store에서 Kafka Connect에 주문 데이터 변경 요청을 보낸다면 </a:t>
            </a:r>
            <a:br>
              <a:rPr lang="ko-KR">
                <a:solidFill>
                  <a:schemeClr val="dk1"/>
                </a:solidFill>
                <a:latin typeface="Do Hyeon"/>
                <a:ea typeface="Do Hyeon"/>
                <a:cs typeface="Do Hyeon"/>
                <a:sym typeface="Do Hyeon"/>
              </a:rPr>
            </a:br>
            <a:br>
              <a:rPr lang="ko-KR">
                <a:solidFill>
                  <a:schemeClr val="dk1"/>
                </a:solidFill>
                <a:latin typeface="Do Hyeon"/>
                <a:ea typeface="Do Hyeon"/>
                <a:cs typeface="Do Hyeon"/>
                <a:sym typeface="Do Hyeon"/>
              </a:rPr>
            </a:br>
            <a:r>
              <a:rPr lang="ko-KR">
                <a:solidFill>
                  <a:schemeClr val="dk1"/>
                </a:solidFill>
                <a:latin typeface="Do Hyeon"/>
                <a:ea typeface="Do Hyeon"/>
                <a:cs typeface="Do Hyeon"/>
                <a:sym typeface="Do Hyeon"/>
              </a:rPr>
              <a:t>	Counter Service를 거치지 않고, 변경 사항을 Counter DB에 반영</a:t>
            </a:r>
            <a:endParaRPr>
              <a:solidFill>
                <a:schemeClr val="dk1"/>
              </a:solidFill>
              <a:latin typeface="Do Hyeon"/>
              <a:ea typeface="Do Hyeon"/>
              <a:cs typeface="Do Hyeon"/>
              <a:sym typeface="Do Hye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3"/>
          <p:cNvSpPr/>
          <p:nvPr/>
        </p:nvSpPr>
        <p:spPr>
          <a:xfrm>
            <a:off x="0" y="2776205"/>
            <a:ext cx="7765473" cy="1573002"/>
          </a:xfrm>
          <a:prstGeom prst="rect">
            <a:avLst/>
          </a:prstGeom>
          <a:gradFill>
            <a:gsLst>
              <a:gs pos="0">
                <a:srgbClr val="004ABF"/>
              </a:gs>
              <a:gs pos="1000">
                <a:srgbClr val="004ABF"/>
              </a:gs>
              <a:gs pos="87000">
                <a:srgbClr val="00317F">
                  <a:alpha val="0"/>
                </a:srgbClr>
              </a:gs>
              <a:gs pos="100000">
                <a:srgbClr val="00317F">
                  <a:alpha val="0"/>
                </a:srgbClr>
              </a:gs>
            </a:gsLst>
            <a:lin ang="0" scaled="0"/>
          </a:gradFill>
          <a:ln>
            <a:noFill/>
          </a:ln>
        </p:spPr>
        <p:txBody>
          <a:bodyPr anchorCtr="0" anchor="ctr" bIns="0" lIns="0" spcFirstLastPara="1" rIns="0" wrap="square" tIns="18000">
            <a:noAutofit/>
          </a:bodyPr>
          <a:lstStyle/>
          <a:p>
            <a:pPr indent="0" lvl="0" marL="447675" marR="0" rtl="0" algn="l">
              <a:lnSpc>
                <a:spcPct val="100000"/>
              </a:lnSpc>
              <a:spcBef>
                <a:spcPts val="0"/>
              </a:spcBef>
              <a:spcAft>
                <a:spcPts val="0"/>
              </a:spcAft>
              <a:buClr>
                <a:srgbClr val="000000"/>
              </a:buClr>
              <a:buSzPts val="2800"/>
              <a:buFont typeface="Arial"/>
              <a:buNone/>
            </a:pPr>
            <a:r>
              <a:rPr lang="ko-KR" sz="2800">
                <a:solidFill>
                  <a:schemeClr val="lt1"/>
                </a:solidFill>
                <a:latin typeface="Do Hyeon"/>
                <a:ea typeface="Do Hyeon"/>
                <a:cs typeface="Do Hyeon"/>
                <a:sym typeface="Do Hyeon"/>
              </a:rPr>
              <a:t>MSA 구조 선정 이유</a:t>
            </a:r>
            <a:endParaRPr i="0" sz="2400" u="none" cap="none" strike="noStrike">
              <a:solidFill>
                <a:schemeClr val="lt1"/>
              </a:solidFill>
              <a:latin typeface="Do Hyeon"/>
              <a:ea typeface="Do Hyeon"/>
              <a:cs typeface="Do Hyeon"/>
              <a:sym typeface="Do Hyeon"/>
            </a:endParaRPr>
          </a:p>
        </p:txBody>
      </p:sp>
      <p:sp>
        <p:nvSpPr>
          <p:cNvPr id="107" name="Google Shape;107;p3"/>
          <p:cNvSpPr/>
          <p:nvPr/>
        </p:nvSpPr>
        <p:spPr>
          <a:xfrm>
            <a:off x="1167326" y="1442165"/>
            <a:ext cx="1072409" cy="135421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8800"/>
              <a:buFont typeface="Arial"/>
              <a:buNone/>
            </a:pPr>
            <a:r>
              <a:rPr i="0" lang="ko-KR" sz="8800" u="none" cap="none" strike="noStrike">
                <a:solidFill>
                  <a:schemeClr val="lt1"/>
                </a:solidFill>
                <a:latin typeface="Do Hyeon"/>
                <a:ea typeface="Do Hyeon"/>
                <a:cs typeface="Do Hyeon"/>
                <a:sym typeface="Do Hyeon"/>
              </a:rPr>
              <a:t>Ⅰ</a:t>
            </a:r>
            <a:endParaRPr i="0" sz="8800" u="none" cap="none" strike="noStrike">
              <a:solidFill>
                <a:schemeClr val="lt1"/>
              </a:solidFill>
              <a:latin typeface="Do Hyeon"/>
              <a:ea typeface="Do Hyeon"/>
              <a:cs typeface="Do Hyeon"/>
              <a:sym typeface="Do Hyeon"/>
            </a:endParaRPr>
          </a:p>
        </p:txBody>
      </p:sp>
      <p:sp>
        <p:nvSpPr>
          <p:cNvPr id="108" name="Google Shape;108;p3"/>
          <p:cNvSpPr txBox="1"/>
          <p:nvPr/>
        </p:nvSpPr>
        <p:spPr>
          <a:xfrm>
            <a:off x="411566" y="2261088"/>
            <a:ext cx="985847" cy="282573"/>
          </a:xfrm>
          <a:prstGeom prst="rect">
            <a:avLst/>
          </a:prstGeom>
          <a:noFill/>
          <a:ln>
            <a:noFill/>
          </a:ln>
        </p:spPr>
        <p:txBody>
          <a:bodyPr anchorCtr="0" anchor="t" bIns="0" lIns="0" spcFirstLastPara="1" rIns="0" wrap="square" tIns="36000">
            <a:spAutoFit/>
          </a:bodyPr>
          <a:lstStyle/>
          <a:p>
            <a:pPr indent="0" lvl="0" marL="0" marR="0" rtl="0" algn="l">
              <a:lnSpc>
                <a:spcPct val="100000"/>
              </a:lnSpc>
              <a:spcBef>
                <a:spcPts val="0"/>
              </a:spcBef>
              <a:spcAft>
                <a:spcPts val="0"/>
              </a:spcAft>
              <a:buClr>
                <a:srgbClr val="000000"/>
              </a:buClr>
              <a:buSzPts val="1600"/>
              <a:buFont typeface="Arial"/>
              <a:buNone/>
            </a:pPr>
            <a:r>
              <a:rPr i="0" lang="ko-KR" sz="1600" u="none" cap="none" strike="noStrike">
                <a:solidFill>
                  <a:srgbClr val="757D92"/>
                </a:solidFill>
                <a:latin typeface="Do Hyeon"/>
                <a:ea typeface="Do Hyeon"/>
                <a:cs typeface="Do Hyeon"/>
                <a:sym typeface="Do Hyeon"/>
              </a:rPr>
              <a:t>Chapter </a:t>
            </a:r>
            <a:endParaRPr b="1" i="0" sz="1600" u="none" cap="none" strike="noStrike">
              <a:solidFill>
                <a:srgbClr val="757D92"/>
              </a:solidFill>
              <a:latin typeface="Do Hyeon"/>
              <a:ea typeface="Do Hyeon"/>
              <a:cs typeface="Do Hyeon"/>
              <a:sym typeface="Do Hyeon"/>
            </a:endParaRPr>
          </a:p>
        </p:txBody>
      </p:sp>
      <p:grpSp>
        <p:nvGrpSpPr>
          <p:cNvPr id="109" name="Google Shape;109;p3"/>
          <p:cNvGrpSpPr/>
          <p:nvPr/>
        </p:nvGrpSpPr>
        <p:grpSpPr>
          <a:xfrm>
            <a:off x="694850" y="5966909"/>
            <a:ext cx="3079369" cy="493672"/>
            <a:chOff x="694850" y="5966909"/>
            <a:chExt cx="3079369" cy="493672"/>
          </a:xfrm>
        </p:grpSpPr>
        <p:sp>
          <p:nvSpPr>
            <p:cNvPr id="110" name="Google Shape;110;p3"/>
            <p:cNvSpPr txBox="1"/>
            <p:nvPr/>
          </p:nvSpPr>
          <p:spPr>
            <a:xfrm>
              <a:off x="694850" y="6322082"/>
              <a:ext cx="3079369"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A5A5A5"/>
                  </a:solidFill>
                  <a:latin typeface="Arial"/>
                  <a:ea typeface="Arial"/>
                  <a:cs typeface="Arial"/>
                  <a:sym typeface="Arial"/>
                </a:rPr>
                <a:t>Copyright ⓒ 2023. OKESTRO CLOUD, All Rights Reserved.</a:t>
              </a:r>
              <a:endParaRPr b="0" i="0" sz="1400" u="none" cap="none" strike="noStrike">
                <a:solidFill>
                  <a:srgbClr val="000000"/>
                </a:solidFill>
                <a:latin typeface="Arial"/>
                <a:ea typeface="Arial"/>
                <a:cs typeface="Arial"/>
                <a:sym typeface="Arial"/>
              </a:endParaRPr>
            </a:p>
          </p:txBody>
        </p:sp>
        <p:grpSp>
          <p:nvGrpSpPr>
            <p:cNvPr id="111" name="Google Shape;111;p3"/>
            <p:cNvGrpSpPr/>
            <p:nvPr/>
          </p:nvGrpSpPr>
          <p:grpSpPr>
            <a:xfrm>
              <a:off x="694850" y="5966909"/>
              <a:ext cx="1088014" cy="222907"/>
              <a:chOff x="550861" y="6458044"/>
              <a:chExt cx="1075763" cy="219628"/>
            </a:xfrm>
          </p:grpSpPr>
          <p:sp>
            <p:nvSpPr>
              <p:cNvPr id="112" name="Google Shape;112;p3"/>
              <p:cNvSpPr/>
              <p:nvPr/>
            </p:nvSpPr>
            <p:spPr>
              <a:xfrm>
                <a:off x="922458" y="6522307"/>
                <a:ext cx="122156" cy="123437"/>
              </a:xfrm>
              <a:custGeom>
                <a:rect b="b" l="l" r="r" t="t"/>
                <a:pathLst>
                  <a:path extrusionOk="0" h="1100613" w="1089183">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6" y="828675"/>
                      <a:pt x="0" y="699516"/>
                      <a:pt x="0" y="549974"/>
                    </a:cubicBezTo>
                    <a:cubicBezTo>
                      <a:pt x="0" y="449771"/>
                      <a:pt x="24194" y="357664"/>
                      <a:pt x="72676" y="273558"/>
                    </a:cubicBezTo>
                    <a:cubicBezTo>
                      <a:pt x="121158" y="189548"/>
                      <a:pt x="187833" y="122873"/>
                      <a:pt x="272605" y="73723"/>
                    </a:cubicBezTo>
                    <a:cubicBezTo>
                      <a:pt x="357473" y="24574"/>
                      <a:pt x="448818" y="0"/>
                      <a:pt x="546735" y="0"/>
                    </a:cubicBezTo>
                    <a:close/>
                    <a:moveTo>
                      <a:pt x="544639" y="195167"/>
                    </a:moveTo>
                    <a:cubicBezTo>
                      <a:pt x="447675" y="195167"/>
                      <a:pt x="366141" y="228886"/>
                      <a:pt x="300038" y="296323"/>
                    </a:cubicBezTo>
                    <a:cubicBezTo>
                      <a:pt x="233934" y="363760"/>
                      <a:pt x="200882" y="449485"/>
                      <a:pt x="200882" y="553498"/>
                    </a:cubicBezTo>
                    <a:cubicBezTo>
                      <a:pt x="200882" y="669322"/>
                      <a:pt x="242506" y="761048"/>
                      <a:pt x="325660" y="828485"/>
                    </a:cubicBezTo>
                    <a:cubicBezTo>
                      <a:pt x="390334" y="881158"/>
                      <a:pt x="464439" y="907542"/>
                      <a:pt x="548164" y="907542"/>
                    </a:cubicBezTo>
                    <a:cubicBezTo>
                      <a:pt x="642747" y="907542"/>
                      <a:pt x="723329" y="873347"/>
                      <a:pt x="789908" y="804958"/>
                    </a:cubicBezTo>
                    <a:cubicBezTo>
                      <a:pt x="856488" y="736568"/>
                      <a:pt x="889730" y="652272"/>
                      <a:pt x="889730" y="552069"/>
                    </a:cubicBezTo>
                    <a:cubicBezTo>
                      <a:pt x="889730" y="452342"/>
                      <a:pt x="856202" y="367951"/>
                      <a:pt x="789146" y="298799"/>
                    </a:cubicBezTo>
                    <a:cubicBezTo>
                      <a:pt x="722186" y="229648"/>
                      <a:pt x="640651"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3" name="Google Shape;113;p3"/>
              <p:cNvSpPr/>
              <p:nvPr/>
            </p:nvSpPr>
            <p:spPr>
              <a:xfrm>
                <a:off x="1062571" y="6522307"/>
                <a:ext cx="85354" cy="123341"/>
              </a:xfrm>
              <a:custGeom>
                <a:rect b="b" l="l" r="r" t="t"/>
                <a:pathLst>
                  <a:path extrusionOk="0" h="1099756" w="761047">
                    <a:moveTo>
                      <a:pt x="0" y="0"/>
                    </a:moveTo>
                    <a:lnTo>
                      <a:pt x="201549" y="0"/>
                    </a:lnTo>
                    <a:lnTo>
                      <a:pt x="201549" y="379095"/>
                    </a:lnTo>
                    <a:lnTo>
                      <a:pt x="485966" y="0"/>
                    </a:lnTo>
                    <a:lnTo>
                      <a:pt x="725424" y="0"/>
                    </a:lnTo>
                    <a:lnTo>
                      <a:pt x="359569" y="490823"/>
                    </a:lnTo>
                    <a:lnTo>
                      <a:pt x="761047" y="1099757"/>
                    </a:lnTo>
                    <a:lnTo>
                      <a:pt x="524542" y="1099757"/>
                    </a:lnTo>
                    <a:lnTo>
                      <a:pt x="201549" y="611124"/>
                    </a:lnTo>
                    <a:lnTo>
                      <a:pt x="201549" y="1099757"/>
                    </a:lnTo>
                    <a:lnTo>
                      <a:pt x="0" y="1099757"/>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 name="Google Shape;114;p3"/>
              <p:cNvSpPr/>
              <p:nvPr/>
            </p:nvSpPr>
            <p:spPr>
              <a:xfrm>
                <a:off x="1163394" y="6522307"/>
                <a:ext cx="65581" cy="123331"/>
              </a:xfrm>
              <a:custGeom>
                <a:rect b="b" l="l" r="r" t="t"/>
                <a:pathLst>
                  <a:path extrusionOk="0" h="1099661" w="584739">
                    <a:moveTo>
                      <a:pt x="0" y="0"/>
                    </a:moveTo>
                    <a:lnTo>
                      <a:pt x="584740" y="0"/>
                    </a:lnTo>
                    <a:lnTo>
                      <a:pt x="584740" y="204883"/>
                    </a:lnTo>
                    <a:lnTo>
                      <a:pt x="202406" y="204883"/>
                    </a:lnTo>
                    <a:lnTo>
                      <a:pt x="202406" y="392621"/>
                    </a:lnTo>
                    <a:lnTo>
                      <a:pt x="584740" y="392621"/>
                    </a:lnTo>
                    <a:lnTo>
                      <a:pt x="584740" y="593693"/>
                    </a:lnTo>
                    <a:lnTo>
                      <a:pt x="202406" y="593693"/>
                    </a:lnTo>
                    <a:lnTo>
                      <a:pt x="202406" y="894112"/>
                    </a:lnTo>
                    <a:lnTo>
                      <a:pt x="584740" y="894112"/>
                    </a:lnTo>
                    <a:lnTo>
                      <a:pt x="584740" y="1099661"/>
                    </a:lnTo>
                    <a:lnTo>
                      <a:pt x="0" y="1099661"/>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5" name="Google Shape;115;p3"/>
              <p:cNvSpPr/>
              <p:nvPr/>
            </p:nvSpPr>
            <p:spPr>
              <a:xfrm>
                <a:off x="1245757" y="6522296"/>
                <a:ext cx="78667" cy="123427"/>
              </a:xfrm>
              <a:custGeom>
                <a:rect b="b" l="l" r="r" t="t"/>
                <a:pathLst>
                  <a:path extrusionOk="0" h="1100518" w="701421">
                    <a:moveTo>
                      <a:pt x="681800" y="168878"/>
                    </a:moveTo>
                    <a:lnTo>
                      <a:pt x="524542" y="299275"/>
                    </a:lnTo>
                    <a:cubicBezTo>
                      <a:pt x="469297" y="227076"/>
                      <a:pt x="413099" y="190976"/>
                      <a:pt x="355854" y="190976"/>
                    </a:cubicBezTo>
                    <a:cubicBezTo>
                      <a:pt x="328041" y="190976"/>
                      <a:pt x="305181" y="198025"/>
                      <a:pt x="287464" y="212027"/>
                    </a:cubicBezTo>
                    <a:cubicBezTo>
                      <a:pt x="269748" y="226028"/>
                      <a:pt x="260890" y="241840"/>
                      <a:pt x="260890" y="259366"/>
                    </a:cubicBezTo>
                    <a:cubicBezTo>
                      <a:pt x="260890" y="276892"/>
                      <a:pt x="267176" y="293561"/>
                      <a:pt x="279845" y="309182"/>
                    </a:cubicBezTo>
                    <a:cubicBezTo>
                      <a:pt x="297085" y="330041"/>
                      <a:pt x="348996" y="374999"/>
                      <a:pt x="435578" y="443770"/>
                    </a:cubicBezTo>
                    <a:cubicBezTo>
                      <a:pt x="516636" y="507397"/>
                      <a:pt x="565690" y="547497"/>
                      <a:pt x="582930" y="564166"/>
                    </a:cubicBezTo>
                    <a:cubicBezTo>
                      <a:pt x="625983" y="605028"/>
                      <a:pt x="656463" y="644081"/>
                      <a:pt x="674465" y="681323"/>
                    </a:cubicBezTo>
                    <a:cubicBezTo>
                      <a:pt x="692468" y="718566"/>
                      <a:pt x="701421" y="759333"/>
                      <a:pt x="701421" y="803529"/>
                    </a:cubicBezTo>
                    <a:cubicBezTo>
                      <a:pt x="701421" y="889445"/>
                      <a:pt x="669798" y="960501"/>
                      <a:pt x="606552" y="1016508"/>
                    </a:cubicBezTo>
                    <a:cubicBezTo>
                      <a:pt x="543306" y="1072515"/>
                      <a:pt x="460820" y="1100518"/>
                      <a:pt x="359093" y="1100518"/>
                    </a:cubicBezTo>
                    <a:cubicBezTo>
                      <a:pt x="279654" y="1100518"/>
                      <a:pt x="210408" y="1082231"/>
                      <a:pt x="151448" y="1045655"/>
                    </a:cubicBezTo>
                    <a:cubicBezTo>
                      <a:pt x="92488" y="1009079"/>
                      <a:pt x="42006" y="951643"/>
                      <a:pt x="0" y="873252"/>
                    </a:cubicBezTo>
                    <a:lnTo>
                      <a:pt x="178498" y="772097"/>
                    </a:lnTo>
                    <a:cubicBezTo>
                      <a:pt x="232220" y="864680"/>
                      <a:pt x="293941" y="910971"/>
                      <a:pt x="363855" y="910971"/>
                    </a:cubicBezTo>
                    <a:cubicBezTo>
                      <a:pt x="400336" y="910971"/>
                      <a:pt x="430911" y="900970"/>
                      <a:pt x="455772" y="881063"/>
                    </a:cubicBezTo>
                    <a:cubicBezTo>
                      <a:pt x="480536" y="861155"/>
                      <a:pt x="493014" y="838105"/>
                      <a:pt x="493014" y="812006"/>
                    </a:cubicBezTo>
                    <a:cubicBezTo>
                      <a:pt x="493014" y="788289"/>
                      <a:pt x="483680" y="764572"/>
                      <a:pt x="464915" y="740759"/>
                    </a:cubicBezTo>
                    <a:cubicBezTo>
                      <a:pt x="446151" y="717042"/>
                      <a:pt x="404908" y="680657"/>
                      <a:pt x="341090" y="631793"/>
                    </a:cubicBezTo>
                    <a:cubicBezTo>
                      <a:pt x="219551" y="538734"/>
                      <a:pt x="141065" y="466916"/>
                      <a:pt x="105633" y="416338"/>
                    </a:cubicBezTo>
                    <a:cubicBezTo>
                      <a:pt x="70199" y="365760"/>
                      <a:pt x="52483" y="315278"/>
                      <a:pt x="52483" y="264986"/>
                    </a:cubicBezTo>
                    <a:cubicBezTo>
                      <a:pt x="52483" y="192310"/>
                      <a:pt x="82010" y="130016"/>
                      <a:pt x="140970" y="78010"/>
                    </a:cubicBezTo>
                    <a:cubicBezTo>
                      <a:pt x="199930" y="26003"/>
                      <a:pt x="272701" y="0"/>
                      <a:pt x="359283" y="0"/>
                    </a:cubicBezTo>
                    <a:cubicBezTo>
                      <a:pt x="415004" y="0"/>
                      <a:pt x="467963" y="12097"/>
                      <a:pt x="518350" y="36290"/>
                    </a:cubicBezTo>
                    <a:cubicBezTo>
                      <a:pt x="568547" y="60579"/>
                      <a:pt x="623031" y="104775"/>
                      <a:pt x="681800" y="16887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6" name="Google Shape;116;p3"/>
              <p:cNvSpPr/>
              <p:nvPr/>
            </p:nvSpPr>
            <p:spPr>
              <a:xfrm>
                <a:off x="1336538" y="6522307"/>
                <a:ext cx="64950" cy="123341"/>
              </a:xfrm>
              <a:custGeom>
                <a:rect b="b" l="l" r="r" t="t"/>
                <a:pathLst>
                  <a:path extrusionOk="0" h="1099756" w="579120">
                    <a:moveTo>
                      <a:pt x="0" y="0"/>
                    </a:moveTo>
                    <a:lnTo>
                      <a:pt x="579120" y="0"/>
                    </a:lnTo>
                    <a:lnTo>
                      <a:pt x="579120" y="196596"/>
                    </a:lnTo>
                    <a:lnTo>
                      <a:pt x="388239" y="196596"/>
                    </a:lnTo>
                    <a:lnTo>
                      <a:pt x="388239" y="1099757"/>
                    </a:lnTo>
                    <a:lnTo>
                      <a:pt x="185928" y="1099757"/>
                    </a:lnTo>
                    <a:lnTo>
                      <a:pt x="185928" y="196596"/>
                    </a:lnTo>
                    <a:lnTo>
                      <a:pt x="0" y="196596"/>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7" name="Google Shape;117;p3"/>
              <p:cNvSpPr/>
              <p:nvPr/>
            </p:nvSpPr>
            <p:spPr>
              <a:xfrm>
                <a:off x="1420278" y="6522307"/>
                <a:ext cx="75312" cy="123331"/>
              </a:xfrm>
              <a:custGeom>
                <a:rect b="b" l="l" r="r" t="t"/>
                <a:pathLst>
                  <a:path extrusionOk="0" h="1099661" w="671512">
                    <a:moveTo>
                      <a:pt x="0" y="0"/>
                    </a:moveTo>
                    <a:lnTo>
                      <a:pt x="211360" y="0"/>
                    </a:lnTo>
                    <a:cubicBezTo>
                      <a:pt x="327089" y="0"/>
                      <a:pt x="409480" y="10858"/>
                      <a:pt x="458629" y="32480"/>
                    </a:cubicBezTo>
                    <a:cubicBezTo>
                      <a:pt x="507682" y="54197"/>
                      <a:pt x="547211" y="90202"/>
                      <a:pt x="577120" y="140494"/>
                    </a:cubicBezTo>
                    <a:cubicBezTo>
                      <a:pt x="607029" y="190881"/>
                      <a:pt x="621982" y="250412"/>
                      <a:pt x="621982" y="319183"/>
                    </a:cubicBezTo>
                    <a:cubicBezTo>
                      <a:pt x="621982" y="391478"/>
                      <a:pt x="605504" y="451866"/>
                      <a:pt x="572453" y="500444"/>
                    </a:cubicBezTo>
                    <a:cubicBezTo>
                      <a:pt x="539496" y="549021"/>
                      <a:pt x="489681" y="585788"/>
                      <a:pt x="423291" y="610743"/>
                    </a:cubicBezTo>
                    <a:lnTo>
                      <a:pt x="671513" y="1099661"/>
                    </a:lnTo>
                    <a:lnTo>
                      <a:pt x="453485" y="1099661"/>
                    </a:lnTo>
                    <a:lnTo>
                      <a:pt x="217837" y="633889"/>
                    </a:lnTo>
                    <a:lnTo>
                      <a:pt x="199549" y="633889"/>
                    </a:lnTo>
                    <a:lnTo>
                      <a:pt x="199549" y="1099661"/>
                    </a:lnTo>
                    <a:lnTo>
                      <a:pt x="95" y="1099661"/>
                    </a:lnTo>
                    <a:lnTo>
                      <a:pt x="95" y="0"/>
                    </a:lnTo>
                    <a:close/>
                    <a:moveTo>
                      <a:pt x="199454" y="429863"/>
                    </a:moveTo>
                    <a:lnTo>
                      <a:pt x="261938" y="429863"/>
                    </a:lnTo>
                    <a:cubicBezTo>
                      <a:pt x="325374" y="429863"/>
                      <a:pt x="368998" y="421100"/>
                      <a:pt x="392906" y="403574"/>
                    </a:cubicBezTo>
                    <a:cubicBezTo>
                      <a:pt x="416814" y="386048"/>
                      <a:pt x="428720" y="357092"/>
                      <a:pt x="428720" y="316516"/>
                    </a:cubicBezTo>
                    <a:cubicBezTo>
                      <a:pt x="428720" y="292513"/>
                      <a:pt x="422815" y="271653"/>
                      <a:pt x="411004" y="253936"/>
                    </a:cubicBezTo>
                    <a:cubicBezTo>
                      <a:pt x="399193" y="236220"/>
                      <a:pt x="383286" y="223456"/>
                      <a:pt x="363379" y="215646"/>
                    </a:cubicBezTo>
                    <a:cubicBezTo>
                      <a:pt x="343471" y="207931"/>
                      <a:pt x="307086" y="204025"/>
                      <a:pt x="254032" y="204025"/>
                    </a:cubicBezTo>
                    <a:lnTo>
                      <a:pt x="199358" y="204025"/>
                    </a:lnTo>
                    <a:lnTo>
                      <a:pt x="199358" y="4298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 name="Google Shape;118;p3"/>
              <p:cNvSpPr/>
              <p:nvPr/>
            </p:nvSpPr>
            <p:spPr>
              <a:xfrm>
                <a:off x="1504468" y="6522307"/>
                <a:ext cx="122156" cy="123437"/>
              </a:xfrm>
              <a:custGeom>
                <a:rect b="b" l="l" r="r" t="t"/>
                <a:pathLst>
                  <a:path extrusionOk="0" h="1100613" w="1089184">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7" y="828675"/>
                      <a:pt x="0" y="699516"/>
                      <a:pt x="0" y="549974"/>
                    </a:cubicBezTo>
                    <a:cubicBezTo>
                      <a:pt x="0" y="449771"/>
                      <a:pt x="24194" y="357664"/>
                      <a:pt x="72676" y="273558"/>
                    </a:cubicBezTo>
                    <a:cubicBezTo>
                      <a:pt x="121158" y="189548"/>
                      <a:pt x="187833" y="122873"/>
                      <a:pt x="272605" y="73723"/>
                    </a:cubicBezTo>
                    <a:cubicBezTo>
                      <a:pt x="357474" y="24574"/>
                      <a:pt x="448818" y="0"/>
                      <a:pt x="546735" y="0"/>
                    </a:cubicBezTo>
                    <a:close/>
                    <a:moveTo>
                      <a:pt x="544639" y="195167"/>
                    </a:moveTo>
                    <a:cubicBezTo>
                      <a:pt x="447675" y="195167"/>
                      <a:pt x="366141" y="228886"/>
                      <a:pt x="300038" y="296323"/>
                    </a:cubicBezTo>
                    <a:cubicBezTo>
                      <a:pt x="233934" y="363760"/>
                      <a:pt x="200883" y="449485"/>
                      <a:pt x="200883" y="553498"/>
                    </a:cubicBezTo>
                    <a:cubicBezTo>
                      <a:pt x="200883" y="669322"/>
                      <a:pt x="242507" y="761048"/>
                      <a:pt x="325660" y="828485"/>
                    </a:cubicBezTo>
                    <a:cubicBezTo>
                      <a:pt x="390335" y="881158"/>
                      <a:pt x="464439" y="907542"/>
                      <a:pt x="548164" y="907542"/>
                    </a:cubicBezTo>
                    <a:cubicBezTo>
                      <a:pt x="642747" y="907542"/>
                      <a:pt x="723329" y="873347"/>
                      <a:pt x="789908" y="804958"/>
                    </a:cubicBezTo>
                    <a:cubicBezTo>
                      <a:pt x="856488" y="736568"/>
                      <a:pt x="889731" y="652272"/>
                      <a:pt x="889731" y="552069"/>
                    </a:cubicBezTo>
                    <a:cubicBezTo>
                      <a:pt x="889731" y="452342"/>
                      <a:pt x="856202" y="367951"/>
                      <a:pt x="789147" y="298799"/>
                    </a:cubicBezTo>
                    <a:cubicBezTo>
                      <a:pt x="722186" y="229648"/>
                      <a:pt x="640652"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9" name="Google Shape;119;p3"/>
              <p:cNvSpPr/>
              <p:nvPr/>
            </p:nvSpPr>
            <p:spPr>
              <a:xfrm>
                <a:off x="550861" y="6572408"/>
                <a:ext cx="179095" cy="105264"/>
              </a:xfrm>
              <a:custGeom>
                <a:rect b="b" l="l" r="r" t="t"/>
                <a:pathLst>
                  <a:path extrusionOk="0" h="938572" w="1596871">
                    <a:moveTo>
                      <a:pt x="929866" y="348739"/>
                    </a:moveTo>
                    <a:cubicBezTo>
                      <a:pt x="929866" y="348739"/>
                      <a:pt x="136148" y="504282"/>
                      <a:pt x="12704" y="252822"/>
                    </a:cubicBezTo>
                    <a:cubicBezTo>
                      <a:pt x="-4441" y="217961"/>
                      <a:pt x="-3870" y="176813"/>
                      <a:pt x="12228" y="141475"/>
                    </a:cubicBezTo>
                    <a:cubicBezTo>
                      <a:pt x="70044" y="14888"/>
                      <a:pt x="312075" y="-198853"/>
                      <a:pt x="992731" y="413985"/>
                    </a:cubicBezTo>
                    <a:lnTo>
                      <a:pt x="1385352" y="837181"/>
                    </a:lnTo>
                    <a:cubicBezTo>
                      <a:pt x="1385352" y="837181"/>
                      <a:pt x="1609285" y="1143124"/>
                      <a:pt x="1596331" y="692115"/>
                    </a:cubicBezTo>
                    <a:cubicBezTo>
                      <a:pt x="1583377" y="241011"/>
                      <a:pt x="1548039" y="187195"/>
                      <a:pt x="1548039" y="187195"/>
                    </a:cubicBezTo>
                    <a:lnTo>
                      <a:pt x="929866" y="34873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20" name="Google Shape;120;p3"/>
              <p:cNvSpPr/>
              <p:nvPr/>
            </p:nvSpPr>
            <p:spPr>
              <a:xfrm>
                <a:off x="712109" y="6458044"/>
                <a:ext cx="146205" cy="156178"/>
              </a:xfrm>
              <a:custGeom>
                <a:rect b="b" l="l" r="r" t="t"/>
                <a:pathLst>
                  <a:path extrusionOk="0" h="1392536" w="1303615">
                    <a:moveTo>
                      <a:pt x="720952" y="1099350"/>
                    </a:moveTo>
                    <a:lnTo>
                      <a:pt x="110209" y="1206983"/>
                    </a:lnTo>
                    <a:cubicBezTo>
                      <a:pt x="110209" y="1206983"/>
                      <a:pt x="15531" y="557282"/>
                      <a:pt x="4386" y="347542"/>
                    </a:cubicBezTo>
                    <a:cubicBezTo>
                      <a:pt x="-6758" y="137801"/>
                      <a:pt x="-17902" y="-213004"/>
                      <a:pt x="258704" y="173044"/>
                    </a:cubicBezTo>
                    <a:cubicBezTo>
                      <a:pt x="535310" y="559092"/>
                      <a:pt x="719047" y="1106684"/>
                      <a:pt x="736383" y="1140117"/>
                    </a:cubicBezTo>
                    <a:cubicBezTo>
                      <a:pt x="753718" y="1173550"/>
                      <a:pt x="909642" y="1425962"/>
                      <a:pt x="1191773" y="1388815"/>
                    </a:cubicBezTo>
                    <a:cubicBezTo>
                      <a:pt x="1191773" y="1388815"/>
                      <a:pt x="1397227" y="1364050"/>
                      <a:pt x="1251209" y="1227938"/>
                    </a:cubicBezTo>
                    <a:cubicBezTo>
                      <a:pt x="1105191" y="1092016"/>
                      <a:pt x="965364" y="1084586"/>
                      <a:pt x="720952" y="1099350"/>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bf2760eda4_1_179"/>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향상 - 쿠버네티스 서비스 검색</a:t>
            </a:r>
            <a:endParaRPr>
              <a:latin typeface="Do Hyeon"/>
              <a:ea typeface="Do Hyeon"/>
              <a:cs typeface="Do Hyeon"/>
              <a:sym typeface="Do Hyeon"/>
            </a:endParaRPr>
          </a:p>
        </p:txBody>
      </p:sp>
      <p:sp>
        <p:nvSpPr>
          <p:cNvPr id="405" name="Google Shape;405;g2bf2760eda4_1_179"/>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4</a:t>
            </a:r>
            <a:endParaRPr>
              <a:latin typeface="Do Hyeon"/>
              <a:ea typeface="Do Hyeon"/>
              <a:cs typeface="Do Hyeon"/>
              <a:sym typeface="Do Hyeon"/>
            </a:endParaRPr>
          </a:p>
        </p:txBody>
      </p:sp>
      <p:sp>
        <p:nvSpPr>
          <p:cNvPr id="406" name="Google Shape;406;g2bf2760eda4_1_179"/>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Eureka Server -&gt; Kubernetes Service + kube-proxy</a:t>
            </a:r>
            <a:endParaRPr/>
          </a:p>
        </p:txBody>
      </p:sp>
      <p:sp>
        <p:nvSpPr>
          <p:cNvPr id="407" name="Google Shape;407;g2bf2760eda4_1_179"/>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408" name="Google Shape;408;g2bf2760eda4_1_179"/>
          <p:cNvSpPr txBox="1"/>
          <p:nvPr/>
        </p:nvSpPr>
        <p:spPr>
          <a:xfrm>
            <a:off x="690825" y="1916125"/>
            <a:ext cx="11058300" cy="20676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ko-KR">
                <a:solidFill>
                  <a:schemeClr val="dk1"/>
                </a:solidFill>
                <a:latin typeface="Do Hyeon"/>
                <a:ea typeface="Do Hyeon"/>
                <a:cs typeface="Do Hyeon"/>
                <a:sym typeface="Do Hyeon"/>
              </a:rPr>
              <a:t>쿠버네티스는 kube-proxy 기반의 검색 기능 내장</a:t>
            </a:r>
            <a:br>
              <a:rPr lang="ko-KR">
                <a:solidFill>
                  <a:schemeClr val="dk1"/>
                </a:solidFill>
                <a:latin typeface="Do Hyeon"/>
                <a:ea typeface="Do Hyeon"/>
                <a:cs typeface="Do Hyeon"/>
                <a:sym typeface="Do Hyeon"/>
              </a:rPr>
            </a:b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	-&gt; Netflix Eureka와 같은 별도의 검색 서비스를 배포할 필요가 없음</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a:solidFill>
                  <a:schemeClr val="dk1"/>
                </a:solidFill>
                <a:latin typeface="Do Hyeon"/>
                <a:ea typeface="Do Hyeon"/>
                <a:cs typeface="Do Hyeon"/>
                <a:sym typeface="Do Hyeon"/>
              </a:rPr>
              <a:t>	-&gt; 마이크로서비스의 기반 언어나 프레임워크와 상관없이 쿠버네티스 검색 서비스를 쉽게 사용할 수 있다</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16"/>
          <p:cNvSpPr txBox="1"/>
          <p:nvPr/>
        </p:nvSpPr>
        <p:spPr>
          <a:xfrm>
            <a:off x="694850" y="3895860"/>
            <a:ext cx="2660985" cy="811367"/>
          </a:xfrm>
          <a:prstGeom prst="rect">
            <a:avLst/>
          </a:prstGeom>
          <a:noFill/>
          <a:ln>
            <a:noFill/>
          </a:ln>
        </p:spPr>
        <p:txBody>
          <a:bodyPr anchorCtr="0" anchor="t" bIns="0" lIns="0" spcFirstLastPara="1" rIns="0" wrap="square" tIns="72000">
            <a:spAutoFit/>
          </a:bodyPr>
          <a:lstStyle/>
          <a:p>
            <a:pPr indent="0" lvl="0" marL="0" marR="0" rtl="0" algn="l">
              <a:lnSpc>
                <a:spcPct val="100000"/>
              </a:lnSpc>
              <a:spcBef>
                <a:spcPts val="0"/>
              </a:spcBef>
              <a:spcAft>
                <a:spcPts val="0"/>
              </a:spcAft>
              <a:buClr>
                <a:srgbClr val="000000"/>
              </a:buClr>
              <a:buSzPts val="4800"/>
              <a:buFont typeface="Arial"/>
              <a:buNone/>
            </a:pPr>
            <a:r>
              <a:rPr i="0" lang="ko-KR" sz="4800" u="none" cap="none" strike="noStrike">
                <a:solidFill>
                  <a:srgbClr val="99BFFE"/>
                </a:solidFill>
                <a:latin typeface="Do Hyeon"/>
                <a:ea typeface="Do Hyeon"/>
                <a:cs typeface="Do Hyeon"/>
                <a:sym typeface="Do Hyeon"/>
              </a:rPr>
              <a:t>감사합니다</a:t>
            </a:r>
            <a:endParaRPr i="0" sz="1400" u="none" cap="none" strike="noStrike">
              <a:solidFill>
                <a:srgbClr val="000000"/>
              </a:solidFill>
              <a:latin typeface="Do Hyeon"/>
              <a:ea typeface="Do Hyeon"/>
              <a:cs typeface="Do Hyeon"/>
              <a:sym typeface="Do Hyeon"/>
            </a:endParaRPr>
          </a:p>
        </p:txBody>
      </p:sp>
      <p:grpSp>
        <p:nvGrpSpPr>
          <p:cNvPr id="414" name="Google Shape;414;p16"/>
          <p:cNvGrpSpPr/>
          <p:nvPr/>
        </p:nvGrpSpPr>
        <p:grpSpPr>
          <a:xfrm>
            <a:off x="694850" y="5966909"/>
            <a:ext cx="3079369" cy="493672"/>
            <a:chOff x="694850" y="5966909"/>
            <a:chExt cx="3079369" cy="493672"/>
          </a:xfrm>
        </p:grpSpPr>
        <p:sp>
          <p:nvSpPr>
            <p:cNvPr id="415" name="Google Shape;415;p16"/>
            <p:cNvSpPr txBox="1"/>
            <p:nvPr/>
          </p:nvSpPr>
          <p:spPr>
            <a:xfrm>
              <a:off x="694850" y="6322082"/>
              <a:ext cx="3079369"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A5A5A5"/>
                  </a:solidFill>
                  <a:latin typeface="Arial"/>
                  <a:ea typeface="Arial"/>
                  <a:cs typeface="Arial"/>
                  <a:sym typeface="Arial"/>
                </a:rPr>
                <a:t>Copyright ⓒ 2023. OKESTRO CLOUD, All Rights Reserved.</a:t>
              </a:r>
              <a:endParaRPr b="0" i="0" sz="1400" u="none" cap="none" strike="noStrike">
                <a:solidFill>
                  <a:srgbClr val="000000"/>
                </a:solidFill>
                <a:latin typeface="Arial"/>
                <a:ea typeface="Arial"/>
                <a:cs typeface="Arial"/>
                <a:sym typeface="Arial"/>
              </a:endParaRPr>
            </a:p>
          </p:txBody>
        </p:sp>
        <p:grpSp>
          <p:nvGrpSpPr>
            <p:cNvPr id="416" name="Google Shape;416;p16"/>
            <p:cNvGrpSpPr/>
            <p:nvPr/>
          </p:nvGrpSpPr>
          <p:grpSpPr>
            <a:xfrm>
              <a:off x="694850" y="5966909"/>
              <a:ext cx="1088014" cy="222907"/>
              <a:chOff x="550861" y="6458044"/>
              <a:chExt cx="1075763" cy="219628"/>
            </a:xfrm>
          </p:grpSpPr>
          <p:sp>
            <p:nvSpPr>
              <p:cNvPr id="417" name="Google Shape;417;p16"/>
              <p:cNvSpPr/>
              <p:nvPr/>
            </p:nvSpPr>
            <p:spPr>
              <a:xfrm>
                <a:off x="922458" y="6522307"/>
                <a:ext cx="122156" cy="123437"/>
              </a:xfrm>
              <a:custGeom>
                <a:rect b="b" l="l" r="r" t="t"/>
                <a:pathLst>
                  <a:path extrusionOk="0" h="1100613" w="1089183">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6" y="828675"/>
                      <a:pt x="0" y="699516"/>
                      <a:pt x="0" y="549974"/>
                    </a:cubicBezTo>
                    <a:cubicBezTo>
                      <a:pt x="0" y="449771"/>
                      <a:pt x="24194" y="357664"/>
                      <a:pt x="72676" y="273558"/>
                    </a:cubicBezTo>
                    <a:cubicBezTo>
                      <a:pt x="121158" y="189548"/>
                      <a:pt x="187833" y="122873"/>
                      <a:pt x="272605" y="73723"/>
                    </a:cubicBezTo>
                    <a:cubicBezTo>
                      <a:pt x="357473" y="24574"/>
                      <a:pt x="448818" y="0"/>
                      <a:pt x="546735" y="0"/>
                    </a:cubicBezTo>
                    <a:close/>
                    <a:moveTo>
                      <a:pt x="544639" y="195167"/>
                    </a:moveTo>
                    <a:cubicBezTo>
                      <a:pt x="447675" y="195167"/>
                      <a:pt x="366141" y="228886"/>
                      <a:pt x="300038" y="296323"/>
                    </a:cubicBezTo>
                    <a:cubicBezTo>
                      <a:pt x="233934" y="363760"/>
                      <a:pt x="200882" y="449485"/>
                      <a:pt x="200882" y="553498"/>
                    </a:cubicBezTo>
                    <a:cubicBezTo>
                      <a:pt x="200882" y="669322"/>
                      <a:pt x="242506" y="761048"/>
                      <a:pt x="325660" y="828485"/>
                    </a:cubicBezTo>
                    <a:cubicBezTo>
                      <a:pt x="390334" y="881158"/>
                      <a:pt x="464439" y="907542"/>
                      <a:pt x="548164" y="907542"/>
                    </a:cubicBezTo>
                    <a:cubicBezTo>
                      <a:pt x="642747" y="907542"/>
                      <a:pt x="723329" y="873347"/>
                      <a:pt x="789908" y="804958"/>
                    </a:cubicBezTo>
                    <a:cubicBezTo>
                      <a:pt x="856488" y="736568"/>
                      <a:pt x="889730" y="652272"/>
                      <a:pt x="889730" y="552069"/>
                    </a:cubicBezTo>
                    <a:cubicBezTo>
                      <a:pt x="889730" y="452342"/>
                      <a:pt x="856202" y="367951"/>
                      <a:pt x="789146" y="298799"/>
                    </a:cubicBezTo>
                    <a:cubicBezTo>
                      <a:pt x="722186" y="229648"/>
                      <a:pt x="640651"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8" name="Google Shape;418;p16"/>
              <p:cNvSpPr/>
              <p:nvPr/>
            </p:nvSpPr>
            <p:spPr>
              <a:xfrm>
                <a:off x="1062571" y="6522307"/>
                <a:ext cx="85354" cy="123341"/>
              </a:xfrm>
              <a:custGeom>
                <a:rect b="b" l="l" r="r" t="t"/>
                <a:pathLst>
                  <a:path extrusionOk="0" h="1099756" w="761047">
                    <a:moveTo>
                      <a:pt x="0" y="0"/>
                    </a:moveTo>
                    <a:lnTo>
                      <a:pt x="201549" y="0"/>
                    </a:lnTo>
                    <a:lnTo>
                      <a:pt x="201549" y="379095"/>
                    </a:lnTo>
                    <a:lnTo>
                      <a:pt x="485966" y="0"/>
                    </a:lnTo>
                    <a:lnTo>
                      <a:pt x="725424" y="0"/>
                    </a:lnTo>
                    <a:lnTo>
                      <a:pt x="359569" y="490823"/>
                    </a:lnTo>
                    <a:lnTo>
                      <a:pt x="761047" y="1099757"/>
                    </a:lnTo>
                    <a:lnTo>
                      <a:pt x="524542" y="1099757"/>
                    </a:lnTo>
                    <a:lnTo>
                      <a:pt x="201549" y="611124"/>
                    </a:lnTo>
                    <a:lnTo>
                      <a:pt x="201549" y="1099757"/>
                    </a:lnTo>
                    <a:lnTo>
                      <a:pt x="0" y="1099757"/>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9" name="Google Shape;419;p16"/>
              <p:cNvSpPr/>
              <p:nvPr/>
            </p:nvSpPr>
            <p:spPr>
              <a:xfrm>
                <a:off x="1163394" y="6522307"/>
                <a:ext cx="65581" cy="123331"/>
              </a:xfrm>
              <a:custGeom>
                <a:rect b="b" l="l" r="r" t="t"/>
                <a:pathLst>
                  <a:path extrusionOk="0" h="1099661" w="584739">
                    <a:moveTo>
                      <a:pt x="0" y="0"/>
                    </a:moveTo>
                    <a:lnTo>
                      <a:pt x="584740" y="0"/>
                    </a:lnTo>
                    <a:lnTo>
                      <a:pt x="584740" y="204883"/>
                    </a:lnTo>
                    <a:lnTo>
                      <a:pt x="202406" y="204883"/>
                    </a:lnTo>
                    <a:lnTo>
                      <a:pt x="202406" y="392621"/>
                    </a:lnTo>
                    <a:lnTo>
                      <a:pt x="584740" y="392621"/>
                    </a:lnTo>
                    <a:lnTo>
                      <a:pt x="584740" y="593693"/>
                    </a:lnTo>
                    <a:lnTo>
                      <a:pt x="202406" y="593693"/>
                    </a:lnTo>
                    <a:lnTo>
                      <a:pt x="202406" y="894112"/>
                    </a:lnTo>
                    <a:lnTo>
                      <a:pt x="584740" y="894112"/>
                    </a:lnTo>
                    <a:lnTo>
                      <a:pt x="584740" y="1099661"/>
                    </a:lnTo>
                    <a:lnTo>
                      <a:pt x="0" y="1099661"/>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0" name="Google Shape;420;p16"/>
              <p:cNvSpPr/>
              <p:nvPr/>
            </p:nvSpPr>
            <p:spPr>
              <a:xfrm>
                <a:off x="1245757" y="6522296"/>
                <a:ext cx="78667" cy="123427"/>
              </a:xfrm>
              <a:custGeom>
                <a:rect b="b" l="l" r="r" t="t"/>
                <a:pathLst>
                  <a:path extrusionOk="0" h="1100518" w="701421">
                    <a:moveTo>
                      <a:pt x="681800" y="168878"/>
                    </a:moveTo>
                    <a:lnTo>
                      <a:pt x="524542" y="299275"/>
                    </a:lnTo>
                    <a:cubicBezTo>
                      <a:pt x="469297" y="227076"/>
                      <a:pt x="413099" y="190976"/>
                      <a:pt x="355854" y="190976"/>
                    </a:cubicBezTo>
                    <a:cubicBezTo>
                      <a:pt x="328041" y="190976"/>
                      <a:pt x="305181" y="198025"/>
                      <a:pt x="287464" y="212027"/>
                    </a:cubicBezTo>
                    <a:cubicBezTo>
                      <a:pt x="269748" y="226028"/>
                      <a:pt x="260890" y="241840"/>
                      <a:pt x="260890" y="259366"/>
                    </a:cubicBezTo>
                    <a:cubicBezTo>
                      <a:pt x="260890" y="276892"/>
                      <a:pt x="267176" y="293561"/>
                      <a:pt x="279845" y="309182"/>
                    </a:cubicBezTo>
                    <a:cubicBezTo>
                      <a:pt x="297085" y="330041"/>
                      <a:pt x="348996" y="374999"/>
                      <a:pt x="435578" y="443770"/>
                    </a:cubicBezTo>
                    <a:cubicBezTo>
                      <a:pt x="516636" y="507397"/>
                      <a:pt x="565690" y="547497"/>
                      <a:pt x="582930" y="564166"/>
                    </a:cubicBezTo>
                    <a:cubicBezTo>
                      <a:pt x="625983" y="605028"/>
                      <a:pt x="656463" y="644081"/>
                      <a:pt x="674465" y="681323"/>
                    </a:cubicBezTo>
                    <a:cubicBezTo>
                      <a:pt x="692468" y="718566"/>
                      <a:pt x="701421" y="759333"/>
                      <a:pt x="701421" y="803529"/>
                    </a:cubicBezTo>
                    <a:cubicBezTo>
                      <a:pt x="701421" y="889445"/>
                      <a:pt x="669798" y="960501"/>
                      <a:pt x="606552" y="1016508"/>
                    </a:cubicBezTo>
                    <a:cubicBezTo>
                      <a:pt x="543306" y="1072515"/>
                      <a:pt x="460820" y="1100518"/>
                      <a:pt x="359093" y="1100518"/>
                    </a:cubicBezTo>
                    <a:cubicBezTo>
                      <a:pt x="279654" y="1100518"/>
                      <a:pt x="210408" y="1082231"/>
                      <a:pt x="151448" y="1045655"/>
                    </a:cubicBezTo>
                    <a:cubicBezTo>
                      <a:pt x="92488" y="1009079"/>
                      <a:pt x="42006" y="951643"/>
                      <a:pt x="0" y="873252"/>
                    </a:cubicBezTo>
                    <a:lnTo>
                      <a:pt x="178498" y="772097"/>
                    </a:lnTo>
                    <a:cubicBezTo>
                      <a:pt x="232220" y="864680"/>
                      <a:pt x="293941" y="910971"/>
                      <a:pt x="363855" y="910971"/>
                    </a:cubicBezTo>
                    <a:cubicBezTo>
                      <a:pt x="400336" y="910971"/>
                      <a:pt x="430911" y="900970"/>
                      <a:pt x="455772" y="881063"/>
                    </a:cubicBezTo>
                    <a:cubicBezTo>
                      <a:pt x="480536" y="861155"/>
                      <a:pt x="493014" y="838105"/>
                      <a:pt x="493014" y="812006"/>
                    </a:cubicBezTo>
                    <a:cubicBezTo>
                      <a:pt x="493014" y="788289"/>
                      <a:pt x="483680" y="764572"/>
                      <a:pt x="464915" y="740759"/>
                    </a:cubicBezTo>
                    <a:cubicBezTo>
                      <a:pt x="446151" y="717042"/>
                      <a:pt x="404908" y="680657"/>
                      <a:pt x="341090" y="631793"/>
                    </a:cubicBezTo>
                    <a:cubicBezTo>
                      <a:pt x="219551" y="538734"/>
                      <a:pt x="141065" y="466916"/>
                      <a:pt x="105633" y="416338"/>
                    </a:cubicBezTo>
                    <a:cubicBezTo>
                      <a:pt x="70199" y="365760"/>
                      <a:pt x="52483" y="315278"/>
                      <a:pt x="52483" y="264986"/>
                    </a:cubicBezTo>
                    <a:cubicBezTo>
                      <a:pt x="52483" y="192310"/>
                      <a:pt x="82010" y="130016"/>
                      <a:pt x="140970" y="78010"/>
                    </a:cubicBezTo>
                    <a:cubicBezTo>
                      <a:pt x="199930" y="26003"/>
                      <a:pt x="272701" y="0"/>
                      <a:pt x="359283" y="0"/>
                    </a:cubicBezTo>
                    <a:cubicBezTo>
                      <a:pt x="415004" y="0"/>
                      <a:pt x="467963" y="12097"/>
                      <a:pt x="518350" y="36290"/>
                    </a:cubicBezTo>
                    <a:cubicBezTo>
                      <a:pt x="568547" y="60579"/>
                      <a:pt x="623031" y="104775"/>
                      <a:pt x="681800" y="16887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1" name="Google Shape;421;p16"/>
              <p:cNvSpPr/>
              <p:nvPr/>
            </p:nvSpPr>
            <p:spPr>
              <a:xfrm>
                <a:off x="1336538" y="6522307"/>
                <a:ext cx="64950" cy="123341"/>
              </a:xfrm>
              <a:custGeom>
                <a:rect b="b" l="l" r="r" t="t"/>
                <a:pathLst>
                  <a:path extrusionOk="0" h="1099756" w="579120">
                    <a:moveTo>
                      <a:pt x="0" y="0"/>
                    </a:moveTo>
                    <a:lnTo>
                      <a:pt x="579120" y="0"/>
                    </a:lnTo>
                    <a:lnTo>
                      <a:pt x="579120" y="196596"/>
                    </a:lnTo>
                    <a:lnTo>
                      <a:pt x="388239" y="196596"/>
                    </a:lnTo>
                    <a:lnTo>
                      <a:pt x="388239" y="1099757"/>
                    </a:lnTo>
                    <a:lnTo>
                      <a:pt x="185928" y="1099757"/>
                    </a:lnTo>
                    <a:lnTo>
                      <a:pt x="185928" y="196596"/>
                    </a:lnTo>
                    <a:lnTo>
                      <a:pt x="0" y="196596"/>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2" name="Google Shape;422;p16"/>
              <p:cNvSpPr/>
              <p:nvPr/>
            </p:nvSpPr>
            <p:spPr>
              <a:xfrm>
                <a:off x="1420278" y="6522307"/>
                <a:ext cx="75312" cy="123331"/>
              </a:xfrm>
              <a:custGeom>
                <a:rect b="b" l="l" r="r" t="t"/>
                <a:pathLst>
                  <a:path extrusionOk="0" h="1099661" w="671512">
                    <a:moveTo>
                      <a:pt x="0" y="0"/>
                    </a:moveTo>
                    <a:lnTo>
                      <a:pt x="211360" y="0"/>
                    </a:lnTo>
                    <a:cubicBezTo>
                      <a:pt x="327089" y="0"/>
                      <a:pt x="409480" y="10858"/>
                      <a:pt x="458629" y="32480"/>
                    </a:cubicBezTo>
                    <a:cubicBezTo>
                      <a:pt x="507682" y="54197"/>
                      <a:pt x="547211" y="90202"/>
                      <a:pt x="577120" y="140494"/>
                    </a:cubicBezTo>
                    <a:cubicBezTo>
                      <a:pt x="607029" y="190881"/>
                      <a:pt x="621982" y="250412"/>
                      <a:pt x="621982" y="319183"/>
                    </a:cubicBezTo>
                    <a:cubicBezTo>
                      <a:pt x="621982" y="391478"/>
                      <a:pt x="605504" y="451866"/>
                      <a:pt x="572453" y="500444"/>
                    </a:cubicBezTo>
                    <a:cubicBezTo>
                      <a:pt x="539496" y="549021"/>
                      <a:pt x="489681" y="585788"/>
                      <a:pt x="423291" y="610743"/>
                    </a:cubicBezTo>
                    <a:lnTo>
                      <a:pt x="671513" y="1099661"/>
                    </a:lnTo>
                    <a:lnTo>
                      <a:pt x="453485" y="1099661"/>
                    </a:lnTo>
                    <a:lnTo>
                      <a:pt x="217837" y="633889"/>
                    </a:lnTo>
                    <a:lnTo>
                      <a:pt x="199549" y="633889"/>
                    </a:lnTo>
                    <a:lnTo>
                      <a:pt x="199549" y="1099661"/>
                    </a:lnTo>
                    <a:lnTo>
                      <a:pt x="95" y="1099661"/>
                    </a:lnTo>
                    <a:lnTo>
                      <a:pt x="95" y="0"/>
                    </a:lnTo>
                    <a:close/>
                    <a:moveTo>
                      <a:pt x="199454" y="429863"/>
                    </a:moveTo>
                    <a:lnTo>
                      <a:pt x="261938" y="429863"/>
                    </a:lnTo>
                    <a:cubicBezTo>
                      <a:pt x="325374" y="429863"/>
                      <a:pt x="368998" y="421100"/>
                      <a:pt x="392906" y="403574"/>
                    </a:cubicBezTo>
                    <a:cubicBezTo>
                      <a:pt x="416814" y="386048"/>
                      <a:pt x="428720" y="357092"/>
                      <a:pt x="428720" y="316516"/>
                    </a:cubicBezTo>
                    <a:cubicBezTo>
                      <a:pt x="428720" y="292513"/>
                      <a:pt x="422815" y="271653"/>
                      <a:pt x="411004" y="253936"/>
                    </a:cubicBezTo>
                    <a:cubicBezTo>
                      <a:pt x="399193" y="236220"/>
                      <a:pt x="383286" y="223456"/>
                      <a:pt x="363379" y="215646"/>
                    </a:cubicBezTo>
                    <a:cubicBezTo>
                      <a:pt x="343471" y="207931"/>
                      <a:pt x="307086" y="204025"/>
                      <a:pt x="254032" y="204025"/>
                    </a:cubicBezTo>
                    <a:lnTo>
                      <a:pt x="199358" y="204025"/>
                    </a:lnTo>
                    <a:lnTo>
                      <a:pt x="199358" y="4298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3" name="Google Shape;423;p16"/>
              <p:cNvSpPr/>
              <p:nvPr/>
            </p:nvSpPr>
            <p:spPr>
              <a:xfrm>
                <a:off x="1504468" y="6522307"/>
                <a:ext cx="122156" cy="123437"/>
              </a:xfrm>
              <a:custGeom>
                <a:rect b="b" l="l" r="r" t="t"/>
                <a:pathLst>
                  <a:path extrusionOk="0" h="1100613" w="1089184">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7" y="828675"/>
                      <a:pt x="0" y="699516"/>
                      <a:pt x="0" y="549974"/>
                    </a:cubicBezTo>
                    <a:cubicBezTo>
                      <a:pt x="0" y="449771"/>
                      <a:pt x="24194" y="357664"/>
                      <a:pt x="72676" y="273558"/>
                    </a:cubicBezTo>
                    <a:cubicBezTo>
                      <a:pt x="121158" y="189548"/>
                      <a:pt x="187833" y="122873"/>
                      <a:pt x="272605" y="73723"/>
                    </a:cubicBezTo>
                    <a:cubicBezTo>
                      <a:pt x="357474" y="24574"/>
                      <a:pt x="448818" y="0"/>
                      <a:pt x="546735" y="0"/>
                    </a:cubicBezTo>
                    <a:close/>
                    <a:moveTo>
                      <a:pt x="544639" y="195167"/>
                    </a:moveTo>
                    <a:cubicBezTo>
                      <a:pt x="447675" y="195167"/>
                      <a:pt x="366141" y="228886"/>
                      <a:pt x="300038" y="296323"/>
                    </a:cubicBezTo>
                    <a:cubicBezTo>
                      <a:pt x="233934" y="363760"/>
                      <a:pt x="200883" y="449485"/>
                      <a:pt x="200883" y="553498"/>
                    </a:cubicBezTo>
                    <a:cubicBezTo>
                      <a:pt x="200883" y="669322"/>
                      <a:pt x="242507" y="761048"/>
                      <a:pt x="325660" y="828485"/>
                    </a:cubicBezTo>
                    <a:cubicBezTo>
                      <a:pt x="390335" y="881158"/>
                      <a:pt x="464439" y="907542"/>
                      <a:pt x="548164" y="907542"/>
                    </a:cubicBezTo>
                    <a:cubicBezTo>
                      <a:pt x="642747" y="907542"/>
                      <a:pt x="723329" y="873347"/>
                      <a:pt x="789908" y="804958"/>
                    </a:cubicBezTo>
                    <a:cubicBezTo>
                      <a:pt x="856488" y="736568"/>
                      <a:pt x="889731" y="652272"/>
                      <a:pt x="889731" y="552069"/>
                    </a:cubicBezTo>
                    <a:cubicBezTo>
                      <a:pt x="889731" y="452342"/>
                      <a:pt x="856202" y="367951"/>
                      <a:pt x="789147" y="298799"/>
                    </a:cubicBezTo>
                    <a:cubicBezTo>
                      <a:pt x="722186" y="229648"/>
                      <a:pt x="640652"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4" name="Google Shape;424;p16"/>
              <p:cNvSpPr/>
              <p:nvPr/>
            </p:nvSpPr>
            <p:spPr>
              <a:xfrm>
                <a:off x="550861" y="6572408"/>
                <a:ext cx="179095" cy="105264"/>
              </a:xfrm>
              <a:custGeom>
                <a:rect b="b" l="l" r="r" t="t"/>
                <a:pathLst>
                  <a:path extrusionOk="0" h="938572" w="1596871">
                    <a:moveTo>
                      <a:pt x="929866" y="348739"/>
                    </a:moveTo>
                    <a:cubicBezTo>
                      <a:pt x="929866" y="348739"/>
                      <a:pt x="136148" y="504282"/>
                      <a:pt x="12704" y="252822"/>
                    </a:cubicBezTo>
                    <a:cubicBezTo>
                      <a:pt x="-4441" y="217961"/>
                      <a:pt x="-3870" y="176813"/>
                      <a:pt x="12228" y="141475"/>
                    </a:cubicBezTo>
                    <a:cubicBezTo>
                      <a:pt x="70044" y="14888"/>
                      <a:pt x="312075" y="-198853"/>
                      <a:pt x="992731" y="413985"/>
                    </a:cubicBezTo>
                    <a:lnTo>
                      <a:pt x="1385352" y="837181"/>
                    </a:lnTo>
                    <a:cubicBezTo>
                      <a:pt x="1385352" y="837181"/>
                      <a:pt x="1609285" y="1143124"/>
                      <a:pt x="1596331" y="692115"/>
                    </a:cubicBezTo>
                    <a:cubicBezTo>
                      <a:pt x="1583377" y="241011"/>
                      <a:pt x="1548039" y="187195"/>
                      <a:pt x="1548039" y="187195"/>
                    </a:cubicBezTo>
                    <a:lnTo>
                      <a:pt x="929866" y="34873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5" name="Google Shape;425;p16"/>
              <p:cNvSpPr/>
              <p:nvPr/>
            </p:nvSpPr>
            <p:spPr>
              <a:xfrm>
                <a:off x="712109" y="6458044"/>
                <a:ext cx="146205" cy="156178"/>
              </a:xfrm>
              <a:custGeom>
                <a:rect b="b" l="l" r="r" t="t"/>
                <a:pathLst>
                  <a:path extrusionOk="0" h="1392536" w="1303615">
                    <a:moveTo>
                      <a:pt x="720952" y="1099350"/>
                    </a:moveTo>
                    <a:lnTo>
                      <a:pt x="110209" y="1206983"/>
                    </a:lnTo>
                    <a:cubicBezTo>
                      <a:pt x="110209" y="1206983"/>
                      <a:pt x="15531" y="557282"/>
                      <a:pt x="4386" y="347542"/>
                    </a:cubicBezTo>
                    <a:cubicBezTo>
                      <a:pt x="-6758" y="137801"/>
                      <a:pt x="-17902" y="-213004"/>
                      <a:pt x="258704" y="173044"/>
                    </a:cubicBezTo>
                    <a:cubicBezTo>
                      <a:pt x="535310" y="559092"/>
                      <a:pt x="719047" y="1106684"/>
                      <a:pt x="736383" y="1140117"/>
                    </a:cubicBezTo>
                    <a:cubicBezTo>
                      <a:pt x="753718" y="1173550"/>
                      <a:pt x="909642" y="1425962"/>
                      <a:pt x="1191773" y="1388815"/>
                    </a:cubicBezTo>
                    <a:cubicBezTo>
                      <a:pt x="1191773" y="1388815"/>
                      <a:pt x="1397227" y="1364050"/>
                      <a:pt x="1251209" y="1227938"/>
                    </a:cubicBezTo>
                    <a:cubicBezTo>
                      <a:pt x="1105191" y="1092016"/>
                      <a:pt x="965364" y="1084586"/>
                      <a:pt x="720952" y="1099350"/>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
        <p:nvSpPr>
          <p:cNvPr id="426" name="Google Shape;426;p16"/>
          <p:cNvSpPr txBox="1"/>
          <p:nvPr/>
        </p:nvSpPr>
        <p:spPr>
          <a:xfrm>
            <a:off x="694850" y="1871765"/>
            <a:ext cx="2637508" cy="246221"/>
          </a:xfrm>
          <a:prstGeom prst="rect">
            <a:avLst/>
          </a:prstGeom>
          <a:noFill/>
          <a:ln>
            <a:noFill/>
          </a:ln>
        </p:spPr>
        <p:txBody>
          <a:bodyPr anchorCtr="0" anchor="t" bIns="0" lIns="0" spcFirstLastPara="1" rIns="72000" wrap="square" tIns="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99BFFE"/>
                </a:solidFill>
                <a:latin typeface="Arial"/>
                <a:ea typeface="Arial"/>
                <a:cs typeface="Arial"/>
                <a:sym typeface="Arial"/>
              </a:rPr>
              <a:t>W</a:t>
            </a:r>
            <a:r>
              <a:rPr b="0" i="0" lang="ko-KR" sz="1600" u="none" cap="none" strike="noStrike">
                <a:solidFill>
                  <a:schemeClr val="lt1"/>
                </a:solidFill>
                <a:latin typeface="Arial"/>
                <a:ea typeface="Arial"/>
                <a:cs typeface="Arial"/>
                <a:sym typeface="Arial"/>
              </a:rPr>
              <a:t>e </a:t>
            </a:r>
            <a:r>
              <a:rPr b="0" i="0" lang="ko-KR" sz="1600" u="none" cap="none" strike="noStrike">
                <a:solidFill>
                  <a:srgbClr val="99BFFE"/>
                </a:solidFill>
                <a:latin typeface="Arial"/>
                <a:ea typeface="Arial"/>
                <a:cs typeface="Arial"/>
                <a:sym typeface="Arial"/>
              </a:rPr>
              <a:t>O</a:t>
            </a:r>
            <a:r>
              <a:rPr b="0" i="0" lang="ko-KR" sz="1600" u="none" cap="none" strike="noStrike">
                <a:solidFill>
                  <a:schemeClr val="lt1"/>
                </a:solidFill>
                <a:latin typeface="Arial"/>
                <a:ea typeface="Arial"/>
                <a:cs typeface="Arial"/>
                <a:sym typeface="Arial"/>
              </a:rPr>
              <a:t>rchestrate </a:t>
            </a:r>
            <a:r>
              <a:rPr b="0" i="0" lang="ko-KR" sz="1600" u="none" cap="none" strike="noStrike">
                <a:solidFill>
                  <a:srgbClr val="99BFFE"/>
                </a:solidFill>
                <a:latin typeface="Arial"/>
                <a:ea typeface="Arial"/>
                <a:cs typeface="Arial"/>
                <a:sym typeface="Arial"/>
              </a:rPr>
              <a:t>E</a:t>
            </a:r>
            <a:r>
              <a:rPr b="0" i="0" lang="ko-KR" sz="1600" u="none" cap="none" strike="noStrike">
                <a:solidFill>
                  <a:schemeClr val="lt1"/>
                </a:solidFill>
                <a:latin typeface="Arial"/>
                <a:ea typeface="Arial"/>
                <a:cs typeface="Arial"/>
                <a:sym typeface="Arial"/>
              </a:rPr>
              <a:t>verything</a:t>
            </a:r>
            <a:endParaRPr b="0" i="0" sz="1400" u="none" cap="none" strike="noStrike">
              <a:solidFill>
                <a:srgbClr val="000000"/>
              </a:solidFill>
              <a:latin typeface="Arial"/>
              <a:ea typeface="Arial"/>
              <a:cs typeface="Arial"/>
              <a:sym typeface="Arial"/>
            </a:endParaRPr>
          </a:p>
        </p:txBody>
      </p:sp>
      <p:sp>
        <p:nvSpPr>
          <p:cNvPr id="427" name="Google Shape;427;p16"/>
          <p:cNvSpPr txBox="1"/>
          <p:nvPr/>
        </p:nvSpPr>
        <p:spPr>
          <a:xfrm>
            <a:off x="694850" y="2224334"/>
            <a:ext cx="4555800" cy="1688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200"/>
              </a:spcBef>
              <a:spcAft>
                <a:spcPts val="0"/>
              </a:spcAft>
              <a:buClr>
                <a:srgbClr val="000000"/>
              </a:buClr>
              <a:buSzPts val="4000"/>
              <a:buFont typeface="Arial"/>
              <a:buNone/>
            </a:pPr>
            <a:r>
              <a:rPr lang="ko-KR" sz="3600">
                <a:solidFill>
                  <a:schemeClr val="lt1"/>
                </a:solidFill>
                <a:latin typeface="Do Hyeon"/>
                <a:ea typeface="Do Hyeon"/>
                <a:cs typeface="Do Hyeon"/>
                <a:sym typeface="Do Hyeon"/>
              </a:rPr>
              <a:t>이상 </a:t>
            </a:r>
            <a:br>
              <a:rPr lang="ko-KR" sz="3600">
                <a:solidFill>
                  <a:schemeClr val="lt1"/>
                </a:solidFill>
                <a:latin typeface="Do Hyeon"/>
                <a:ea typeface="Do Hyeon"/>
                <a:cs typeface="Do Hyeon"/>
                <a:sym typeface="Do Hyeon"/>
              </a:rPr>
            </a:br>
            <a:r>
              <a:rPr lang="ko-KR" sz="3600">
                <a:solidFill>
                  <a:schemeClr val="lt1"/>
                </a:solidFill>
                <a:latin typeface="Do Hyeon"/>
                <a:ea typeface="Do Hyeon"/>
                <a:cs typeface="Do Hyeon"/>
                <a:sym typeface="Do Hyeon"/>
              </a:rPr>
              <a:t>MSA 프로젝트</a:t>
            </a:r>
            <a:endParaRPr sz="3600">
              <a:solidFill>
                <a:schemeClr val="lt1"/>
              </a:solidFill>
              <a:latin typeface="Do Hyeon"/>
              <a:ea typeface="Do Hyeon"/>
              <a:cs typeface="Do Hyeon"/>
              <a:sym typeface="Do Hyeon"/>
            </a:endParaRPr>
          </a:p>
          <a:p>
            <a:pPr indent="0" lvl="0" marL="0" marR="0" rtl="0" algn="l">
              <a:lnSpc>
                <a:spcPct val="100000"/>
              </a:lnSpc>
              <a:spcBef>
                <a:spcPts val="200"/>
              </a:spcBef>
              <a:spcAft>
                <a:spcPts val="0"/>
              </a:spcAft>
              <a:buClr>
                <a:srgbClr val="000000"/>
              </a:buClr>
              <a:buSzPts val="4000"/>
              <a:buFont typeface="Arial"/>
              <a:buNone/>
            </a:pPr>
            <a:r>
              <a:rPr lang="ko-KR" sz="3600">
                <a:solidFill>
                  <a:schemeClr val="lt1"/>
                </a:solidFill>
                <a:latin typeface="Do Hyeon"/>
                <a:ea typeface="Do Hyeon"/>
                <a:cs typeface="Do Hyeon"/>
                <a:sym typeface="Do Hyeon"/>
              </a:rPr>
              <a:t>중간발표였습니다.</a:t>
            </a:r>
            <a:endParaRPr sz="3600">
              <a:solidFill>
                <a:schemeClr val="lt1"/>
              </a:solidFill>
              <a:latin typeface="Do Hyeon"/>
              <a:ea typeface="Do Hyeon"/>
              <a:cs typeface="Do Hyeon"/>
              <a:sym typeface="Do Hye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bf2760eda4_1_0"/>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MSA 프로젝트 주제</a:t>
            </a:r>
            <a:r>
              <a:rPr lang="ko-KR">
                <a:latin typeface="Do Hyeon"/>
                <a:ea typeface="Do Hyeon"/>
                <a:cs typeface="Do Hyeon"/>
                <a:sym typeface="Do Hyeon"/>
              </a:rPr>
              <a:t> - COFFEE SIREN ORDER</a:t>
            </a:r>
            <a:endParaRPr>
              <a:latin typeface="Do Hyeon"/>
              <a:ea typeface="Do Hyeon"/>
              <a:cs typeface="Do Hyeon"/>
              <a:sym typeface="Do Hyeon"/>
            </a:endParaRPr>
          </a:p>
        </p:txBody>
      </p:sp>
      <p:sp>
        <p:nvSpPr>
          <p:cNvPr id="126" name="Google Shape;126;g2bf2760eda4_1_0"/>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1</a:t>
            </a:r>
            <a:endParaRPr>
              <a:latin typeface="Do Hyeon"/>
              <a:ea typeface="Do Hyeon"/>
              <a:cs typeface="Do Hyeon"/>
              <a:sym typeface="Do Hyeon"/>
            </a:endParaRPr>
          </a:p>
        </p:txBody>
      </p:sp>
      <p:sp>
        <p:nvSpPr>
          <p:cNvPr id="127" name="Google Shape;127;g2bf2760eda4_1_0"/>
          <p:cNvSpPr txBox="1"/>
          <p:nvPr>
            <p:ph idx="2" type="body"/>
          </p:nvPr>
        </p:nvSpPr>
        <p:spPr>
          <a:xfrm>
            <a:off x="3895885" y="1268871"/>
            <a:ext cx="44001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MSA</a:t>
            </a:r>
            <a:r>
              <a:rPr lang="ko-KR"/>
              <a:t>로 구현함에 따른 장점</a:t>
            </a:r>
            <a:endParaRPr/>
          </a:p>
        </p:txBody>
      </p:sp>
      <p:sp>
        <p:nvSpPr>
          <p:cNvPr id="128" name="Google Shape;128;g2bf2760eda4_1_0"/>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sp>
        <p:nvSpPr>
          <p:cNvPr id="129" name="Google Shape;129;g2bf2760eda4_1_0"/>
          <p:cNvSpPr txBox="1"/>
          <p:nvPr/>
        </p:nvSpPr>
        <p:spPr>
          <a:xfrm>
            <a:off x="483800" y="1886850"/>
            <a:ext cx="11265300" cy="42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2400">
                <a:solidFill>
                  <a:srgbClr val="0D0D0D"/>
                </a:solidFill>
                <a:highlight>
                  <a:srgbClr val="FFFFFF"/>
                </a:highlight>
                <a:latin typeface="Do Hyeon"/>
                <a:ea typeface="Do Hyeon"/>
                <a:cs typeface="Do Hyeon"/>
                <a:sym typeface="Do Hyeon"/>
              </a:rPr>
              <a:t>커피 사이렌 오더를 주제로 정한 이유</a:t>
            </a:r>
            <a:endParaRPr sz="2400">
              <a:solidFill>
                <a:srgbClr val="0D0D0D"/>
              </a:solidFill>
              <a:highlight>
                <a:srgbClr val="FFFFFF"/>
              </a:highlight>
              <a:latin typeface="Do Hyeon"/>
              <a:ea typeface="Do Hyeon"/>
              <a:cs typeface="Do Hyeon"/>
              <a:sym typeface="Do Hyeon"/>
            </a:endParaRPr>
          </a:p>
          <a:p>
            <a:pPr indent="-342900" lvl="0" marL="457200" rtl="0" algn="l">
              <a:lnSpc>
                <a:spcPct val="115000"/>
              </a:lnSpc>
              <a:spcBef>
                <a:spcPts val="1500"/>
              </a:spcBef>
              <a:spcAft>
                <a:spcPts val="0"/>
              </a:spcAft>
              <a:buClr>
                <a:srgbClr val="0D0D0D"/>
              </a:buClr>
              <a:buSzPts val="1800"/>
              <a:buFont typeface="Do Hyeon"/>
              <a:buAutoNum type="arabicPeriod"/>
            </a:pPr>
            <a:r>
              <a:rPr lang="ko-KR" sz="1800">
                <a:solidFill>
                  <a:srgbClr val="0D0D0D"/>
                </a:solidFill>
                <a:highlight>
                  <a:srgbClr val="FFFFFF"/>
                </a:highlight>
                <a:latin typeface="Do Hyeon"/>
                <a:ea typeface="Do Hyeon"/>
                <a:cs typeface="Do Hyeon"/>
                <a:sym typeface="Do Hyeon"/>
              </a:rPr>
              <a:t>확장성과 유연성</a:t>
            </a:r>
            <a:br>
              <a:rPr lang="ko-KR" sz="1800">
                <a:solidFill>
                  <a:srgbClr val="0D0D0D"/>
                </a:solidFill>
                <a:highlight>
                  <a:srgbClr val="FFFFFF"/>
                </a:highlight>
                <a:latin typeface="Do Hyeon"/>
                <a:ea typeface="Do Hyeon"/>
                <a:cs typeface="Do Hyeon"/>
                <a:sym typeface="Do Hyeon"/>
              </a:rPr>
            </a:br>
            <a:endParaRPr sz="1800">
              <a:solidFill>
                <a:srgbClr val="0D0D0D"/>
              </a:solidFill>
              <a:highlight>
                <a:srgbClr val="FFFFFF"/>
              </a:highlight>
              <a:latin typeface="Do Hyeon"/>
              <a:ea typeface="Do Hyeon"/>
              <a:cs typeface="Do Hyeon"/>
              <a:sym typeface="Do Hyeon"/>
            </a:endParaRPr>
          </a:p>
          <a:p>
            <a:pPr indent="-342900" lvl="0" marL="457200" rtl="0" algn="l">
              <a:lnSpc>
                <a:spcPct val="115000"/>
              </a:lnSpc>
              <a:spcBef>
                <a:spcPts val="0"/>
              </a:spcBef>
              <a:spcAft>
                <a:spcPts val="0"/>
              </a:spcAft>
              <a:buClr>
                <a:srgbClr val="0D0D0D"/>
              </a:buClr>
              <a:buSzPts val="1800"/>
              <a:buFont typeface="Do Hyeon"/>
              <a:buAutoNum type="arabicPeriod"/>
            </a:pPr>
            <a:r>
              <a:rPr lang="ko-KR" sz="1800">
                <a:solidFill>
                  <a:srgbClr val="0D0D0D"/>
                </a:solidFill>
                <a:highlight>
                  <a:srgbClr val="FFFFFF"/>
                </a:highlight>
                <a:latin typeface="Do Hyeon"/>
                <a:ea typeface="Do Hyeon"/>
                <a:cs typeface="Do Hyeon"/>
                <a:sym typeface="Do Hyeon"/>
              </a:rPr>
              <a:t>기술 다양성</a:t>
            </a:r>
            <a:br>
              <a:rPr lang="ko-KR" sz="1800">
                <a:solidFill>
                  <a:srgbClr val="0D0D0D"/>
                </a:solidFill>
                <a:highlight>
                  <a:srgbClr val="FFFFFF"/>
                </a:highlight>
                <a:latin typeface="Do Hyeon"/>
                <a:ea typeface="Do Hyeon"/>
                <a:cs typeface="Do Hyeon"/>
                <a:sym typeface="Do Hyeon"/>
              </a:rPr>
            </a:br>
            <a:endParaRPr sz="1800">
              <a:solidFill>
                <a:srgbClr val="0D0D0D"/>
              </a:solidFill>
              <a:highlight>
                <a:srgbClr val="FFFFFF"/>
              </a:highlight>
              <a:latin typeface="Do Hyeon"/>
              <a:ea typeface="Do Hyeon"/>
              <a:cs typeface="Do Hyeon"/>
              <a:sym typeface="Do Hyeon"/>
            </a:endParaRPr>
          </a:p>
          <a:p>
            <a:pPr indent="-342900" lvl="0" marL="457200" rtl="0" algn="l">
              <a:lnSpc>
                <a:spcPct val="115000"/>
              </a:lnSpc>
              <a:spcBef>
                <a:spcPts val="0"/>
              </a:spcBef>
              <a:spcAft>
                <a:spcPts val="0"/>
              </a:spcAft>
              <a:buClr>
                <a:srgbClr val="0D0D0D"/>
              </a:buClr>
              <a:buSzPts val="1800"/>
              <a:buFont typeface="Do Hyeon"/>
              <a:buAutoNum type="arabicPeriod"/>
            </a:pPr>
            <a:r>
              <a:rPr lang="ko-KR" sz="1800">
                <a:solidFill>
                  <a:srgbClr val="0D0D0D"/>
                </a:solidFill>
                <a:highlight>
                  <a:srgbClr val="FFFFFF"/>
                </a:highlight>
                <a:latin typeface="Do Hyeon"/>
                <a:ea typeface="Do Hyeon"/>
                <a:cs typeface="Do Hyeon"/>
                <a:sym typeface="Do Hyeon"/>
              </a:rPr>
              <a:t>장애 격리</a:t>
            </a:r>
            <a:br>
              <a:rPr lang="ko-KR" sz="1800">
                <a:solidFill>
                  <a:srgbClr val="0D0D0D"/>
                </a:solidFill>
                <a:highlight>
                  <a:srgbClr val="FFFFFF"/>
                </a:highlight>
                <a:latin typeface="Do Hyeon"/>
                <a:ea typeface="Do Hyeon"/>
                <a:cs typeface="Do Hyeon"/>
                <a:sym typeface="Do Hyeon"/>
              </a:rPr>
            </a:br>
            <a:endParaRPr sz="1800">
              <a:solidFill>
                <a:srgbClr val="0D0D0D"/>
              </a:solidFill>
              <a:highlight>
                <a:srgbClr val="FFFFFF"/>
              </a:highlight>
              <a:latin typeface="Do Hyeon"/>
              <a:ea typeface="Do Hyeon"/>
              <a:cs typeface="Do Hyeon"/>
              <a:sym typeface="Do Hyeon"/>
            </a:endParaRPr>
          </a:p>
          <a:p>
            <a:pPr indent="-342900" lvl="0" marL="457200" rtl="0" algn="l">
              <a:lnSpc>
                <a:spcPct val="115000"/>
              </a:lnSpc>
              <a:spcBef>
                <a:spcPts val="0"/>
              </a:spcBef>
              <a:spcAft>
                <a:spcPts val="0"/>
              </a:spcAft>
              <a:buClr>
                <a:srgbClr val="0D0D0D"/>
              </a:buClr>
              <a:buSzPts val="1800"/>
              <a:buFont typeface="Do Hyeon"/>
              <a:buAutoNum type="arabicPeriod"/>
            </a:pPr>
            <a:r>
              <a:rPr lang="ko-KR" sz="1800">
                <a:solidFill>
                  <a:srgbClr val="0D0D0D"/>
                </a:solidFill>
                <a:highlight>
                  <a:srgbClr val="FFFFFF"/>
                </a:highlight>
                <a:latin typeface="Do Hyeon"/>
                <a:ea typeface="Do Hyeon"/>
                <a:cs typeface="Do Hyeon"/>
                <a:sym typeface="Do Hyeon"/>
              </a:rPr>
              <a:t>비즈니스 유기성</a:t>
            </a:r>
            <a:r>
              <a:rPr lang="ko-KR" sz="1800">
                <a:solidFill>
                  <a:srgbClr val="0D0D0D"/>
                </a:solidFill>
                <a:highlight>
                  <a:srgbClr val="FFFFFF"/>
                </a:highlight>
                <a:latin typeface="Do Hyeon"/>
                <a:ea typeface="Do Hyeon"/>
                <a:cs typeface="Do Hyeon"/>
                <a:sym typeface="Do Hyeon"/>
              </a:rPr>
              <a:t> - 도메인 별로 별도의 서버</a:t>
            </a:r>
            <a:endParaRPr sz="1800">
              <a:solidFill>
                <a:srgbClr val="0D0D0D"/>
              </a:solidFill>
              <a:highlight>
                <a:srgbClr val="FFFFFF"/>
              </a:highlight>
              <a:latin typeface="Do Hyeon"/>
              <a:ea typeface="Do Hyeon"/>
              <a:cs typeface="Do Hyeon"/>
              <a:sym typeface="Do Hyeon"/>
            </a:endParaRPr>
          </a:p>
          <a:p>
            <a:pPr indent="0" lvl="0" marL="0" rtl="0" algn="l">
              <a:spcBef>
                <a:spcPts val="1500"/>
              </a:spcBef>
              <a:spcAft>
                <a:spcPts val="0"/>
              </a:spcAft>
              <a:buNone/>
            </a:pPr>
            <a:r>
              <a:t/>
            </a:r>
            <a:endParaRPr sz="1700">
              <a:latin typeface="Do Hyeon"/>
              <a:ea typeface="Do Hyeon"/>
              <a:cs typeface="Do Hyeon"/>
              <a:sym typeface="Do Hye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4"/>
          <p:cNvSpPr/>
          <p:nvPr/>
        </p:nvSpPr>
        <p:spPr>
          <a:xfrm>
            <a:off x="0" y="2776205"/>
            <a:ext cx="7765473" cy="1573002"/>
          </a:xfrm>
          <a:prstGeom prst="rect">
            <a:avLst/>
          </a:prstGeom>
          <a:gradFill>
            <a:gsLst>
              <a:gs pos="0">
                <a:srgbClr val="004ABF"/>
              </a:gs>
              <a:gs pos="1000">
                <a:srgbClr val="004ABF"/>
              </a:gs>
              <a:gs pos="87000">
                <a:srgbClr val="00317F">
                  <a:alpha val="0"/>
                </a:srgbClr>
              </a:gs>
              <a:gs pos="100000">
                <a:srgbClr val="00317F">
                  <a:alpha val="0"/>
                </a:srgbClr>
              </a:gs>
            </a:gsLst>
            <a:lin ang="0" scaled="0"/>
          </a:gradFill>
          <a:ln>
            <a:noFill/>
          </a:ln>
        </p:spPr>
        <p:txBody>
          <a:bodyPr anchorCtr="0" anchor="ctr" bIns="0" lIns="0" spcFirstLastPara="1" rIns="0" wrap="square" tIns="18000">
            <a:noAutofit/>
          </a:bodyPr>
          <a:lstStyle/>
          <a:p>
            <a:pPr indent="0" lvl="0" marL="447675" marR="0" rtl="0" algn="l">
              <a:lnSpc>
                <a:spcPct val="100000"/>
              </a:lnSpc>
              <a:spcBef>
                <a:spcPts val="0"/>
              </a:spcBef>
              <a:spcAft>
                <a:spcPts val="0"/>
              </a:spcAft>
              <a:buClr>
                <a:srgbClr val="000000"/>
              </a:buClr>
              <a:buSzPts val="2800"/>
              <a:buFont typeface="Arial"/>
              <a:buNone/>
            </a:pPr>
            <a:r>
              <a:rPr lang="ko-KR" sz="2800">
                <a:solidFill>
                  <a:schemeClr val="lt1"/>
                </a:solidFill>
                <a:latin typeface="Do Hyeon"/>
                <a:ea typeface="Do Hyeon"/>
                <a:cs typeface="Do Hyeon"/>
                <a:sym typeface="Do Hyeon"/>
              </a:rPr>
              <a:t>아키텍처 및 프레임워크</a:t>
            </a:r>
            <a:endParaRPr i="0" sz="2400" u="none" cap="none" strike="noStrike">
              <a:solidFill>
                <a:schemeClr val="lt1"/>
              </a:solidFill>
              <a:latin typeface="Do Hyeon"/>
              <a:ea typeface="Do Hyeon"/>
              <a:cs typeface="Do Hyeon"/>
              <a:sym typeface="Do Hyeon"/>
            </a:endParaRPr>
          </a:p>
        </p:txBody>
      </p:sp>
      <p:sp>
        <p:nvSpPr>
          <p:cNvPr id="135" name="Google Shape;135;p4"/>
          <p:cNvSpPr/>
          <p:nvPr/>
        </p:nvSpPr>
        <p:spPr>
          <a:xfrm>
            <a:off x="1167326" y="1442165"/>
            <a:ext cx="1072409" cy="135421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8800"/>
              <a:buFont typeface="Arial"/>
              <a:buNone/>
            </a:pPr>
            <a:r>
              <a:rPr b="0" i="0" lang="ko-KR" sz="8800" u="none" cap="none" strike="noStrike">
                <a:solidFill>
                  <a:schemeClr val="lt1"/>
                </a:solidFill>
                <a:latin typeface="Arial"/>
                <a:ea typeface="Arial"/>
                <a:cs typeface="Arial"/>
                <a:sym typeface="Arial"/>
              </a:rPr>
              <a:t>Ⅱ</a:t>
            </a:r>
            <a:endParaRPr b="0" i="0" sz="1400" u="none" cap="none" strike="noStrike">
              <a:solidFill>
                <a:srgbClr val="000000"/>
              </a:solidFill>
              <a:latin typeface="Arial"/>
              <a:ea typeface="Arial"/>
              <a:cs typeface="Arial"/>
              <a:sym typeface="Arial"/>
            </a:endParaRPr>
          </a:p>
        </p:txBody>
      </p:sp>
      <p:sp>
        <p:nvSpPr>
          <p:cNvPr id="136" name="Google Shape;136;p4"/>
          <p:cNvSpPr txBox="1"/>
          <p:nvPr/>
        </p:nvSpPr>
        <p:spPr>
          <a:xfrm>
            <a:off x="411566" y="2261088"/>
            <a:ext cx="985847" cy="282573"/>
          </a:xfrm>
          <a:prstGeom prst="rect">
            <a:avLst/>
          </a:prstGeom>
          <a:noFill/>
          <a:ln>
            <a:noFill/>
          </a:ln>
        </p:spPr>
        <p:txBody>
          <a:bodyPr anchorCtr="0" anchor="t" bIns="0" lIns="0" spcFirstLastPara="1" rIns="0" wrap="square" tIns="36000">
            <a:spAutoFit/>
          </a:bodyPr>
          <a:lstStyle/>
          <a:p>
            <a:pPr indent="0" lvl="0" marL="0" marR="0" rtl="0" algn="l">
              <a:lnSpc>
                <a:spcPct val="100000"/>
              </a:lnSpc>
              <a:spcBef>
                <a:spcPts val="0"/>
              </a:spcBef>
              <a:spcAft>
                <a:spcPts val="0"/>
              </a:spcAft>
              <a:buClr>
                <a:srgbClr val="000000"/>
              </a:buClr>
              <a:buSzPts val="1600"/>
              <a:buFont typeface="Arial"/>
              <a:buNone/>
            </a:pPr>
            <a:r>
              <a:rPr b="0" i="0" lang="ko-KR" sz="1600" u="none" cap="none" strike="noStrike">
                <a:solidFill>
                  <a:srgbClr val="757D92"/>
                </a:solidFill>
                <a:latin typeface="Arial"/>
                <a:ea typeface="Arial"/>
                <a:cs typeface="Arial"/>
                <a:sym typeface="Arial"/>
              </a:rPr>
              <a:t>Chapter </a:t>
            </a:r>
            <a:endParaRPr b="1" i="0" sz="1600" u="none" cap="none" strike="noStrike">
              <a:solidFill>
                <a:srgbClr val="757D92"/>
              </a:solidFill>
              <a:latin typeface="Arial"/>
              <a:ea typeface="Arial"/>
              <a:cs typeface="Arial"/>
              <a:sym typeface="Arial"/>
            </a:endParaRPr>
          </a:p>
        </p:txBody>
      </p:sp>
      <p:grpSp>
        <p:nvGrpSpPr>
          <p:cNvPr id="137" name="Google Shape;137;p4"/>
          <p:cNvGrpSpPr/>
          <p:nvPr/>
        </p:nvGrpSpPr>
        <p:grpSpPr>
          <a:xfrm>
            <a:off x="694850" y="5966909"/>
            <a:ext cx="3079369" cy="493672"/>
            <a:chOff x="694850" y="5966909"/>
            <a:chExt cx="3079369" cy="493672"/>
          </a:xfrm>
        </p:grpSpPr>
        <p:sp>
          <p:nvSpPr>
            <p:cNvPr id="138" name="Google Shape;138;p4"/>
            <p:cNvSpPr txBox="1"/>
            <p:nvPr/>
          </p:nvSpPr>
          <p:spPr>
            <a:xfrm>
              <a:off x="694850" y="6322082"/>
              <a:ext cx="3079369"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ko-KR" sz="900" u="none" cap="none" strike="noStrike">
                  <a:solidFill>
                    <a:srgbClr val="A5A5A5"/>
                  </a:solidFill>
                  <a:latin typeface="Arial"/>
                  <a:ea typeface="Arial"/>
                  <a:cs typeface="Arial"/>
                  <a:sym typeface="Arial"/>
                </a:rPr>
                <a:t>Copyright ⓒ 2023. OKESTRO CLOUD, All Rights Reserved.</a:t>
              </a:r>
              <a:endParaRPr b="0" i="0" sz="1400" u="none" cap="none" strike="noStrike">
                <a:solidFill>
                  <a:srgbClr val="000000"/>
                </a:solidFill>
                <a:latin typeface="Arial"/>
                <a:ea typeface="Arial"/>
                <a:cs typeface="Arial"/>
                <a:sym typeface="Arial"/>
              </a:endParaRPr>
            </a:p>
          </p:txBody>
        </p:sp>
        <p:grpSp>
          <p:nvGrpSpPr>
            <p:cNvPr id="139" name="Google Shape;139;p4"/>
            <p:cNvGrpSpPr/>
            <p:nvPr/>
          </p:nvGrpSpPr>
          <p:grpSpPr>
            <a:xfrm>
              <a:off x="694850" y="5966909"/>
              <a:ext cx="1088014" cy="222907"/>
              <a:chOff x="550861" y="6458044"/>
              <a:chExt cx="1075763" cy="219628"/>
            </a:xfrm>
          </p:grpSpPr>
          <p:sp>
            <p:nvSpPr>
              <p:cNvPr id="140" name="Google Shape;140;p4"/>
              <p:cNvSpPr/>
              <p:nvPr/>
            </p:nvSpPr>
            <p:spPr>
              <a:xfrm>
                <a:off x="922458" y="6522307"/>
                <a:ext cx="122156" cy="123437"/>
              </a:xfrm>
              <a:custGeom>
                <a:rect b="b" l="l" r="r" t="t"/>
                <a:pathLst>
                  <a:path extrusionOk="0" h="1100613" w="1089183">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6" y="828675"/>
                      <a:pt x="0" y="699516"/>
                      <a:pt x="0" y="549974"/>
                    </a:cubicBezTo>
                    <a:cubicBezTo>
                      <a:pt x="0" y="449771"/>
                      <a:pt x="24194" y="357664"/>
                      <a:pt x="72676" y="273558"/>
                    </a:cubicBezTo>
                    <a:cubicBezTo>
                      <a:pt x="121158" y="189548"/>
                      <a:pt x="187833" y="122873"/>
                      <a:pt x="272605" y="73723"/>
                    </a:cubicBezTo>
                    <a:cubicBezTo>
                      <a:pt x="357473" y="24574"/>
                      <a:pt x="448818" y="0"/>
                      <a:pt x="546735" y="0"/>
                    </a:cubicBezTo>
                    <a:close/>
                    <a:moveTo>
                      <a:pt x="544639" y="195167"/>
                    </a:moveTo>
                    <a:cubicBezTo>
                      <a:pt x="447675" y="195167"/>
                      <a:pt x="366141" y="228886"/>
                      <a:pt x="300038" y="296323"/>
                    </a:cubicBezTo>
                    <a:cubicBezTo>
                      <a:pt x="233934" y="363760"/>
                      <a:pt x="200882" y="449485"/>
                      <a:pt x="200882" y="553498"/>
                    </a:cubicBezTo>
                    <a:cubicBezTo>
                      <a:pt x="200882" y="669322"/>
                      <a:pt x="242506" y="761048"/>
                      <a:pt x="325660" y="828485"/>
                    </a:cubicBezTo>
                    <a:cubicBezTo>
                      <a:pt x="390334" y="881158"/>
                      <a:pt x="464439" y="907542"/>
                      <a:pt x="548164" y="907542"/>
                    </a:cubicBezTo>
                    <a:cubicBezTo>
                      <a:pt x="642747" y="907542"/>
                      <a:pt x="723329" y="873347"/>
                      <a:pt x="789908" y="804958"/>
                    </a:cubicBezTo>
                    <a:cubicBezTo>
                      <a:pt x="856488" y="736568"/>
                      <a:pt x="889730" y="652272"/>
                      <a:pt x="889730" y="552069"/>
                    </a:cubicBezTo>
                    <a:cubicBezTo>
                      <a:pt x="889730" y="452342"/>
                      <a:pt x="856202" y="367951"/>
                      <a:pt x="789146" y="298799"/>
                    </a:cubicBezTo>
                    <a:cubicBezTo>
                      <a:pt x="722186" y="229648"/>
                      <a:pt x="640651"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1" name="Google Shape;141;p4"/>
              <p:cNvSpPr/>
              <p:nvPr/>
            </p:nvSpPr>
            <p:spPr>
              <a:xfrm>
                <a:off x="1062571" y="6522307"/>
                <a:ext cx="85354" cy="123341"/>
              </a:xfrm>
              <a:custGeom>
                <a:rect b="b" l="l" r="r" t="t"/>
                <a:pathLst>
                  <a:path extrusionOk="0" h="1099756" w="761047">
                    <a:moveTo>
                      <a:pt x="0" y="0"/>
                    </a:moveTo>
                    <a:lnTo>
                      <a:pt x="201549" y="0"/>
                    </a:lnTo>
                    <a:lnTo>
                      <a:pt x="201549" y="379095"/>
                    </a:lnTo>
                    <a:lnTo>
                      <a:pt x="485966" y="0"/>
                    </a:lnTo>
                    <a:lnTo>
                      <a:pt x="725424" y="0"/>
                    </a:lnTo>
                    <a:lnTo>
                      <a:pt x="359569" y="490823"/>
                    </a:lnTo>
                    <a:lnTo>
                      <a:pt x="761047" y="1099757"/>
                    </a:lnTo>
                    <a:lnTo>
                      <a:pt x="524542" y="1099757"/>
                    </a:lnTo>
                    <a:lnTo>
                      <a:pt x="201549" y="611124"/>
                    </a:lnTo>
                    <a:lnTo>
                      <a:pt x="201549" y="1099757"/>
                    </a:lnTo>
                    <a:lnTo>
                      <a:pt x="0" y="1099757"/>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2" name="Google Shape;142;p4"/>
              <p:cNvSpPr/>
              <p:nvPr/>
            </p:nvSpPr>
            <p:spPr>
              <a:xfrm>
                <a:off x="1163394" y="6522307"/>
                <a:ext cx="65581" cy="123331"/>
              </a:xfrm>
              <a:custGeom>
                <a:rect b="b" l="l" r="r" t="t"/>
                <a:pathLst>
                  <a:path extrusionOk="0" h="1099661" w="584739">
                    <a:moveTo>
                      <a:pt x="0" y="0"/>
                    </a:moveTo>
                    <a:lnTo>
                      <a:pt x="584740" y="0"/>
                    </a:lnTo>
                    <a:lnTo>
                      <a:pt x="584740" y="204883"/>
                    </a:lnTo>
                    <a:lnTo>
                      <a:pt x="202406" y="204883"/>
                    </a:lnTo>
                    <a:lnTo>
                      <a:pt x="202406" y="392621"/>
                    </a:lnTo>
                    <a:lnTo>
                      <a:pt x="584740" y="392621"/>
                    </a:lnTo>
                    <a:lnTo>
                      <a:pt x="584740" y="593693"/>
                    </a:lnTo>
                    <a:lnTo>
                      <a:pt x="202406" y="593693"/>
                    </a:lnTo>
                    <a:lnTo>
                      <a:pt x="202406" y="894112"/>
                    </a:lnTo>
                    <a:lnTo>
                      <a:pt x="584740" y="894112"/>
                    </a:lnTo>
                    <a:lnTo>
                      <a:pt x="584740" y="1099661"/>
                    </a:lnTo>
                    <a:lnTo>
                      <a:pt x="0" y="1099661"/>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 name="Google Shape;143;p4"/>
              <p:cNvSpPr/>
              <p:nvPr/>
            </p:nvSpPr>
            <p:spPr>
              <a:xfrm>
                <a:off x="1245757" y="6522296"/>
                <a:ext cx="78667" cy="123427"/>
              </a:xfrm>
              <a:custGeom>
                <a:rect b="b" l="l" r="r" t="t"/>
                <a:pathLst>
                  <a:path extrusionOk="0" h="1100518" w="701421">
                    <a:moveTo>
                      <a:pt x="681800" y="168878"/>
                    </a:moveTo>
                    <a:lnTo>
                      <a:pt x="524542" y="299275"/>
                    </a:lnTo>
                    <a:cubicBezTo>
                      <a:pt x="469297" y="227076"/>
                      <a:pt x="413099" y="190976"/>
                      <a:pt x="355854" y="190976"/>
                    </a:cubicBezTo>
                    <a:cubicBezTo>
                      <a:pt x="328041" y="190976"/>
                      <a:pt x="305181" y="198025"/>
                      <a:pt x="287464" y="212027"/>
                    </a:cubicBezTo>
                    <a:cubicBezTo>
                      <a:pt x="269748" y="226028"/>
                      <a:pt x="260890" y="241840"/>
                      <a:pt x="260890" y="259366"/>
                    </a:cubicBezTo>
                    <a:cubicBezTo>
                      <a:pt x="260890" y="276892"/>
                      <a:pt x="267176" y="293561"/>
                      <a:pt x="279845" y="309182"/>
                    </a:cubicBezTo>
                    <a:cubicBezTo>
                      <a:pt x="297085" y="330041"/>
                      <a:pt x="348996" y="374999"/>
                      <a:pt x="435578" y="443770"/>
                    </a:cubicBezTo>
                    <a:cubicBezTo>
                      <a:pt x="516636" y="507397"/>
                      <a:pt x="565690" y="547497"/>
                      <a:pt x="582930" y="564166"/>
                    </a:cubicBezTo>
                    <a:cubicBezTo>
                      <a:pt x="625983" y="605028"/>
                      <a:pt x="656463" y="644081"/>
                      <a:pt x="674465" y="681323"/>
                    </a:cubicBezTo>
                    <a:cubicBezTo>
                      <a:pt x="692468" y="718566"/>
                      <a:pt x="701421" y="759333"/>
                      <a:pt x="701421" y="803529"/>
                    </a:cubicBezTo>
                    <a:cubicBezTo>
                      <a:pt x="701421" y="889445"/>
                      <a:pt x="669798" y="960501"/>
                      <a:pt x="606552" y="1016508"/>
                    </a:cubicBezTo>
                    <a:cubicBezTo>
                      <a:pt x="543306" y="1072515"/>
                      <a:pt x="460820" y="1100518"/>
                      <a:pt x="359093" y="1100518"/>
                    </a:cubicBezTo>
                    <a:cubicBezTo>
                      <a:pt x="279654" y="1100518"/>
                      <a:pt x="210408" y="1082231"/>
                      <a:pt x="151448" y="1045655"/>
                    </a:cubicBezTo>
                    <a:cubicBezTo>
                      <a:pt x="92488" y="1009079"/>
                      <a:pt x="42006" y="951643"/>
                      <a:pt x="0" y="873252"/>
                    </a:cubicBezTo>
                    <a:lnTo>
                      <a:pt x="178498" y="772097"/>
                    </a:lnTo>
                    <a:cubicBezTo>
                      <a:pt x="232220" y="864680"/>
                      <a:pt x="293941" y="910971"/>
                      <a:pt x="363855" y="910971"/>
                    </a:cubicBezTo>
                    <a:cubicBezTo>
                      <a:pt x="400336" y="910971"/>
                      <a:pt x="430911" y="900970"/>
                      <a:pt x="455772" y="881063"/>
                    </a:cubicBezTo>
                    <a:cubicBezTo>
                      <a:pt x="480536" y="861155"/>
                      <a:pt x="493014" y="838105"/>
                      <a:pt x="493014" y="812006"/>
                    </a:cubicBezTo>
                    <a:cubicBezTo>
                      <a:pt x="493014" y="788289"/>
                      <a:pt x="483680" y="764572"/>
                      <a:pt x="464915" y="740759"/>
                    </a:cubicBezTo>
                    <a:cubicBezTo>
                      <a:pt x="446151" y="717042"/>
                      <a:pt x="404908" y="680657"/>
                      <a:pt x="341090" y="631793"/>
                    </a:cubicBezTo>
                    <a:cubicBezTo>
                      <a:pt x="219551" y="538734"/>
                      <a:pt x="141065" y="466916"/>
                      <a:pt x="105633" y="416338"/>
                    </a:cubicBezTo>
                    <a:cubicBezTo>
                      <a:pt x="70199" y="365760"/>
                      <a:pt x="52483" y="315278"/>
                      <a:pt x="52483" y="264986"/>
                    </a:cubicBezTo>
                    <a:cubicBezTo>
                      <a:pt x="52483" y="192310"/>
                      <a:pt x="82010" y="130016"/>
                      <a:pt x="140970" y="78010"/>
                    </a:cubicBezTo>
                    <a:cubicBezTo>
                      <a:pt x="199930" y="26003"/>
                      <a:pt x="272701" y="0"/>
                      <a:pt x="359283" y="0"/>
                    </a:cubicBezTo>
                    <a:cubicBezTo>
                      <a:pt x="415004" y="0"/>
                      <a:pt x="467963" y="12097"/>
                      <a:pt x="518350" y="36290"/>
                    </a:cubicBezTo>
                    <a:cubicBezTo>
                      <a:pt x="568547" y="60579"/>
                      <a:pt x="623031" y="104775"/>
                      <a:pt x="681800" y="16887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p4"/>
              <p:cNvSpPr/>
              <p:nvPr/>
            </p:nvSpPr>
            <p:spPr>
              <a:xfrm>
                <a:off x="1336538" y="6522307"/>
                <a:ext cx="64950" cy="123341"/>
              </a:xfrm>
              <a:custGeom>
                <a:rect b="b" l="l" r="r" t="t"/>
                <a:pathLst>
                  <a:path extrusionOk="0" h="1099756" w="579120">
                    <a:moveTo>
                      <a:pt x="0" y="0"/>
                    </a:moveTo>
                    <a:lnTo>
                      <a:pt x="579120" y="0"/>
                    </a:lnTo>
                    <a:lnTo>
                      <a:pt x="579120" y="196596"/>
                    </a:lnTo>
                    <a:lnTo>
                      <a:pt x="388239" y="196596"/>
                    </a:lnTo>
                    <a:lnTo>
                      <a:pt x="388239" y="1099757"/>
                    </a:lnTo>
                    <a:lnTo>
                      <a:pt x="185928" y="1099757"/>
                    </a:lnTo>
                    <a:lnTo>
                      <a:pt x="185928" y="196596"/>
                    </a:lnTo>
                    <a:lnTo>
                      <a:pt x="0" y="196596"/>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 name="Google Shape;145;p4"/>
              <p:cNvSpPr/>
              <p:nvPr/>
            </p:nvSpPr>
            <p:spPr>
              <a:xfrm>
                <a:off x="1420278" y="6522307"/>
                <a:ext cx="75312" cy="123331"/>
              </a:xfrm>
              <a:custGeom>
                <a:rect b="b" l="l" r="r" t="t"/>
                <a:pathLst>
                  <a:path extrusionOk="0" h="1099661" w="671512">
                    <a:moveTo>
                      <a:pt x="0" y="0"/>
                    </a:moveTo>
                    <a:lnTo>
                      <a:pt x="211360" y="0"/>
                    </a:lnTo>
                    <a:cubicBezTo>
                      <a:pt x="327089" y="0"/>
                      <a:pt x="409480" y="10858"/>
                      <a:pt x="458629" y="32480"/>
                    </a:cubicBezTo>
                    <a:cubicBezTo>
                      <a:pt x="507682" y="54197"/>
                      <a:pt x="547211" y="90202"/>
                      <a:pt x="577120" y="140494"/>
                    </a:cubicBezTo>
                    <a:cubicBezTo>
                      <a:pt x="607029" y="190881"/>
                      <a:pt x="621982" y="250412"/>
                      <a:pt x="621982" y="319183"/>
                    </a:cubicBezTo>
                    <a:cubicBezTo>
                      <a:pt x="621982" y="391478"/>
                      <a:pt x="605504" y="451866"/>
                      <a:pt x="572453" y="500444"/>
                    </a:cubicBezTo>
                    <a:cubicBezTo>
                      <a:pt x="539496" y="549021"/>
                      <a:pt x="489681" y="585788"/>
                      <a:pt x="423291" y="610743"/>
                    </a:cubicBezTo>
                    <a:lnTo>
                      <a:pt x="671513" y="1099661"/>
                    </a:lnTo>
                    <a:lnTo>
                      <a:pt x="453485" y="1099661"/>
                    </a:lnTo>
                    <a:lnTo>
                      <a:pt x="217837" y="633889"/>
                    </a:lnTo>
                    <a:lnTo>
                      <a:pt x="199549" y="633889"/>
                    </a:lnTo>
                    <a:lnTo>
                      <a:pt x="199549" y="1099661"/>
                    </a:lnTo>
                    <a:lnTo>
                      <a:pt x="95" y="1099661"/>
                    </a:lnTo>
                    <a:lnTo>
                      <a:pt x="95" y="0"/>
                    </a:lnTo>
                    <a:close/>
                    <a:moveTo>
                      <a:pt x="199454" y="429863"/>
                    </a:moveTo>
                    <a:lnTo>
                      <a:pt x="261938" y="429863"/>
                    </a:lnTo>
                    <a:cubicBezTo>
                      <a:pt x="325374" y="429863"/>
                      <a:pt x="368998" y="421100"/>
                      <a:pt x="392906" y="403574"/>
                    </a:cubicBezTo>
                    <a:cubicBezTo>
                      <a:pt x="416814" y="386048"/>
                      <a:pt x="428720" y="357092"/>
                      <a:pt x="428720" y="316516"/>
                    </a:cubicBezTo>
                    <a:cubicBezTo>
                      <a:pt x="428720" y="292513"/>
                      <a:pt x="422815" y="271653"/>
                      <a:pt x="411004" y="253936"/>
                    </a:cubicBezTo>
                    <a:cubicBezTo>
                      <a:pt x="399193" y="236220"/>
                      <a:pt x="383286" y="223456"/>
                      <a:pt x="363379" y="215646"/>
                    </a:cubicBezTo>
                    <a:cubicBezTo>
                      <a:pt x="343471" y="207931"/>
                      <a:pt x="307086" y="204025"/>
                      <a:pt x="254032" y="204025"/>
                    </a:cubicBezTo>
                    <a:lnTo>
                      <a:pt x="199358" y="204025"/>
                    </a:lnTo>
                    <a:lnTo>
                      <a:pt x="199358" y="4298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6" name="Google Shape;146;p4"/>
              <p:cNvSpPr/>
              <p:nvPr/>
            </p:nvSpPr>
            <p:spPr>
              <a:xfrm>
                <a:off x="1504468" y="6522307"/>
                <a:ext cx="122156" cy="123437"/>
              </a:xfrm>
              <a:custGeom>
                <a:rect b="b" l="l" r="r" t="t"/>
                <a:pathLst>
                  <a:path extrusionOk="0" h="1100613" w="1089184">
                    <a:moveTo>
                      <a:pt x="546735" y="0"/>
                    </a:moveTo>
                    <a:cubicBezTo>
                      <a:pt x="694944" y="0"/>
                      <a:pt x="822484" y="53626"/>
                      <a:pt x="929164" y="160973"/>
                    </a:cubicBezTo>
                    <a:cubicBezTo>
                      <a:pt x="1035844" y="268319"/>
                      <a:pt x="1089184" y="399098"/>
                      <a:pt x="1089184" y="553498"/>
                    </a:cubicBezTo>
                    <a:cubicBezTo>
                      <a:pt x="1089184" y="706374"/>
                      <a:pt x="1036511" y="835819"/>
                      <a:pt x="931259" y="941737"/>
                    </a:cubicBezTo>
                    <a:cubicBezTo>
                      <a:pt x="826008" y="1047655"/>
                      <a:pt x="698278" y="1100614"/>
                      <a:pt x="548164" y="1100614"/>
                    </a:cubicBezTo>
                    <a:cubicBezTo>
                      <a:pt x="390906" y="1100614"/>
                      <a:pt x="260223" y="1046226"/>
                      <a:pt x="156115" y="937451"/>
                    </a:cubicBezTo>
                    <a:cubicBezTo>
                      <a:pt x="52007" y="828675"/>
                      <a:pt x="0" y="699516"/>
                      <a:pt x="0" y="549974"/>
                    </a:cubicBezTo>
                    <a:cubicBezTo>
                      <a:pt x="0" y="449771"/>
                      <a:pt x="24194" y="357664"/>
                      <a:pt x="72676" y="273558"/>
                    </a:cubicBezTo>
                    <a:cubicBezTo>
                      <a:pt x="121158" y="189548"/>
                      <a:pt x="187833" y="122873"/>
                      <a:pt x="272605" y="73723"/>
                    </a:cubicBezTo>
                    <a:cubicBezTo>
                      <a:pt x="357474" y="24574"/>
                      <a:pt x="448818" y="0"/>
                      <a:pt x="546735" y="0"/>
                    </a:cubicBezTo>
                    <a:close/>
                    <a:moveTo>
                      <a:pt x="544639" y="195167"/>
                    </a:moveTo>
                    <a:cubicBezTo>
                      <a:pt x="447675" y="195167"/>
                      <a:pt x="366141" y="228886"/>
                      <a:pt x="300038" y="296323"/>
                    </a:cubicBezTo>
                    <a:cubicBezTo>
                      <a:pt x="233934" y="363760"/>
                      <a:pt x="200883" y="449485"/>
                      <a:pt x="200883" y="553498"/>
                    </a:cubicBezTo>
                    <a:cubicBezTo>
                      <a:pt x="200883" y="669322"/>
                      <a:pt x="242507" y="761048"/>
                      <a:pt x="325660" y="828485"/>
                    </a:cubicBezTo>
                    <a:cubicBezTo>
                      <a:pt x="390335" y="881158"/>
                      <a:pt x="464439" y="907542"/>
                      <a:pt x="548164" y="907542"/>
                    </a:cubicBezTo>
                    <a:cubicBezTo>
                      <a:pt x="642747" y="907542"/>
                      <a:pt x="723329" y="873347"/>
                      <a:pt x="789908" y="804958"/>
                    </a:cubicBezTo>
                    <a:cubicBezTo>
                      <a:pt x="856488" y="736568"/>
                      <a:pt x="889731" y="652272"/>
                      <a:pt x="889731" y="552069"/>
                    </a:cubicBezTo>
                    <a:cubicBezTo>
                      <a:pt x="889731" y="452342"/>
                      <a:pt x="856202" y="367951"/>
                      <a:pt x="789147" y="298799"/>
                    </a:cubicBezTo>
                    <a:cubicBezTo>
                      <a:pt x="722186" y="229648"/>
                      <a:pt x="640652" y="195167"/>
                      <a:pt x="544639" y="1951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 name="Google Shape;147;p4"/>
              <p:cNvSpPr/>
              <p:nvPr/>
            </p:nvSpPr>
            <p:spPr>
              <a:xfrm>
                <a:off x="550861" y="6572408"/>
                <a:ext cx="179095" cy="105264"/>
              </a:xfrm>
              <a:custGeom>
                <a:rect b="b" l="l" r="r" t="t"/>
                <a:pathLst>
                  <a:path extrusionOk="0" h="938572" w="1596871">
                    <a:moveTo>
                      <a:pt x="929866" y="348739"/>
                    </a:moveTo>
                    <a:cubicBezTo>
                      <a:pt x="929866" y="348739"/>
                      <a:pt x="136148" y="504282"/>
                      <a:pt x="12704" y="252822"/>
                    </a:cubicBezTo>
                    <a:cubicBezTo>
                      <a:pt x="-4441" y="217961"/>
                      <a:pt x="-3870" y="176813"/>
                      <a:pt x="12228" y="141475"/>
                    </a:cubicBezTo>
                    <a:cubicBezTo>
                      <a:pt x="70044" y="14888"/>
                      <a:pt x="312075" y="-198853"/>
                      <a:pt x="992731" y="413985"/>
                    </a:cubicBezTo>
                    <a:lnTo>
                      <a:pt x="1385352" y="837181"/>
                    </a:lnTo>
                    <a:cubicBezTo>
                      <a:pt x="1385352" y="837181"/>
                      <a:pt x="1609285" y="1143124"/>
                      <a:pt x="1596331" y="692115"/>
                    </a:cubicBezTo>
                    <a:cubicBezTo>
                      <a:pt x="1583377" y="241011"/>
                      <a:pt x="1548039" y="187195"/>
                      <a:pt x="1548039" y="187195"/>
                    </a:cubicBezTo>
                    <a:lnTo>
                      <a:pt x="929866" y="34873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p4"/>
              <p:cNvSpPr/>
              <p:nvPr/>
            </p:nvSpPr>
            <p:spPr>
              <a:xfrm>
                <a:off x="712109" y="6458044"/>
                <a:ext cx="146205" cy="156178"/>
              </a:xfrm>
              <a:custGeom>
                <a:rect b="b" l="l" r="r" t="t"/>
                <a:pathLst>
                  <a:path extrusionOk="0" h="1392536" w="1303615">
                    <a:moveTo>
                      <a:pt x="720952" y="1099350"/>
                    </a:moveTo>
                    <a:lnTo>
                      <a:pt x="110209" y="1206983"/>
                    </a:lnTo>
                    <a:cubicBezTo>
                      <a:pt x="110209" y="1206983"/>
                      <a:pt x="15531" y="557282"/>
                      <a:pt x="4386" y="347542"/>
                    </a:cubicBezTo>
                    <a:cubicBezTo>
                      <a:pt x="-6758" y="137801"/>
                      <a:pt x="-17902" y="-213004"/>
                      <a:pt x="258704" y="173044"/>
                    </a:cubicBezTo>
                    <a:cubicBezTo>
                      <a:pt x="535310" y="559092"/>
                      <a:pt x="719047" y="1106684"/>
                      <a:pt x="736383" y="1140117"/>
                    </a:cubicBezTo>
                    <a:cubicBezTo>
                      <a:pt x="753718" y="1173550"/>
                      <a:pt x="909642" y="1425962"/>
                      <a:pt x="1191773" y="1388815"/>
                    </a:cubicBezTo>
                    <a:cubicBezTo>
                      <a:pt x="1191773" y="1388815"/>
                      <a:pt x="1397227" y="1364050"/>
                      <a:pt x="1251209" y="1227938"/>
                    </a:cubicBezTo>
                    <a:cubicBezTo>
                      <a:pt x="1105191" y="1092016"/>
                      <a:pt x="965364" y="1084586"/>
                      <a:pt x="720952" y="1099350"/>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bf2760eda4_1_9"/>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Service Discovery</a:t>
            </a:r>
            <a:endParaRPr>
              <a:latin typeface="Do Hyeon"/>
              <a:ea typeface="Do Hyeon"/>
              <a:cs typeface="Do Hyeon"/>
              <a:sym typeface="Do Hyeon"/>
            </a:endParaRPr>
          </a:p>
        </p:txBody>
      </p:sp>
      <p:sp>
        <p:nvSpPr>
          <p:cNvPr id="154" name="Google Shape;154;g2bf2760eda4_1_9"/>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1</a:t>
            </a:r>
            <a:endParaRPr>
              <a:latin typeface="Do Hyeon"/>
              <a:ea typeface="Do Hyeon"/>
              <a:cs typeface="Do Hyeon"/>
              <a:sym typeface="Do Hyeon"/>
            </a:endParaRPr>
          </a:p>
        </p:txBody>
      </p:sp>
      <p:sp>
        <p:nvSpPr>
          <p:cNvPr id="155" name="Google Shape;155;g2bf2760eda4_1_9"/>
          <p:cNvSpPr txBox="1"/>
          <p:nvPr>
            <p:ph idx="2" type="body"/>
          </p:nvPr>
        </p:nvSpPr>
        <p:spPr>
          <a:xfrm>
            <a:off x="3895885" y="1268871"/>
            <a:ext cx="4400100" cy="5172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Service Discovery, Edge Server</a:t>
            </a:r>
            <a:endParaRPr/>
          </a:p>
          <a:p>
            <a:pPr indent="0" lvl="0" marL="0" rtl="0" algn="ctr">
              <a:lnSpc>
                <a:spcPct val="110000"/>
              </a:lnSpc>
              <a:spcBef>
                <a:spcPts val="0"/>
              </a:spcBef>
              <a:spcAft>
                <a:spcPts val="0"/>
              </a:spcAft>
              <a:buClr>
                <a:srgbClr val="262626"/>
              </a:buClr>
              <a:buSzPts val="1600"/>
              <a:buNone/>
            </a:pPr>
            <a:r>
              <a:t/>
            </a:r>
            <a:endParaRPr/>
          </a:p>
        </p:txBody>
      </p:sp>
      <p:sp>
        <p:nvSpPr>
          <p:cNvPr id="156" name="Google Shape;156;g2bf2760eda4_1_9"/>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a:t>
            </a:r>
            <a:r>
              <a:rPr lang="ko-KR">
                <a:latin typeface="Do Hyeon"/>
                <a:ea typeface="Do Hyeon"/>
                <a:cs typeface="Do Hyeon"/>
                <a:sym typeface="Do Hyeon"/>
              </a:rPr>
              <a:t>간 발표</a:t>
            </a:r>
            <a:endParaRPr>
              <a:latin typeface="Do Hyeon"/>
              <a:ea typeface="Do Hyeon"/>
              <a:cs typeface="Do Hyeon"/>
              <a:sym typeface="Do Hyeon"/>
            </a:endParaRPr>
          </a:p>
        </p:txBody>
      </p:sp>
      <p:sp>
        <p:nvSpPr>
          <p:cNvPr id="157" name="Google Shape;157;g2bf2760eda4_1_9"/>
          <p:cNvSpPr txBox="1"/>
          <p:nvPr/>
        </p:nvSpPr>
        <p:spPr>
          <a:xfrm>
            <a:off x="942275" y="1916125"/>
            <a:ext cx="4400100" cy="42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400">
                <a:latin typeface="Do Hyeon"/>
                <a:ea typeface="Do Hyeon"/>
                <a:cs typeface="Do Hyeon"/>
                <a:sym typeface="Do Hyeon"/>
              </a:rPr>
              <a:t>Service Discovery</a:t>
            </a:r>
            <a:endParaRPr sz="2400">
              <a:latin typeface="Do Hyeon"/>
              <a:ea typeface="Do Hyeon"/>
              <a:cs typeface="Do Hyeon"/>
              <a:sym typeface="Do Hyeon"/>
            </a:endParaRPr>
          </a:p>
          <a:p>
            <a:pPr indent="0" lvl="0" marL="0" rtl="0" algn="l">
              <a:spcBef>
                <a:spcPts val="0"/>
              </a:spcBef>
              <a:spcAft>
                <a:spcPts val="0"/>
              </a:spcAft>
              <a:buNone/>
            </a:pPr>
            <a:r>
              <a:t/>
            </a:r>
            <a:endParaRPr sz="1700">
              <a:latin typeface="Do Hyeon"/>
              <a:ea typeface="Do Hyeon"/>
              <a:cs typeface="Do Hyeon"/>
              <a:sym typeface="Do Hyeon"/>
            </a:endParaRPr>
          </a:p>
          <a:p>
            <a:pPr indent="-330200" lvl="0" marL="457200" rtl="0" algn="l">
              <a:spcBef>
                <a:spcPts val="0"/>
              </a:spcBef>
              <a:spcAft>
                <a:spcPts val="0"/>
              </a:spcAft>
              <a:buClr>
                <a:srgbClr val="5C5C5C"/>
              </a:buClr>
              <a:buSzPts val="1600"/>
              <a:buFont typeface="Do Hyeon"/>
              <a:buChar char="-"/>
            </a:pPr>
            <a:r>
              <a:rPr lang="ko-KR" sz="1600">
                <a:solidFill>
                  <a:srgbClr val="5C5C5C"/>
                </a:solidFill>
                <a:latin typeface="Do Hyeon"/>
                <a:ea typeface="Do Hyeon"/>
                <a:cs typeface="Do Hyeon"/>
                <a:sym typeface="Do Hyeon"/>
              </a:rPr>
              <a:t>외부에</a:t>
            </a:r>
            <a:r>
              <a:rPr lang="ko-KR" sz="1600">
                <a:solidFill>
                  <a:srgbClr val="5C5C5C"/>
                </a:solidFill>
                <a:latin typeface="Do Hyeon"/>
                <a:ea typeface="Do Hyeon"/>
                <a:cs typeface="Do Hyeon"/>
                <a:sym typeface="Do Hyeon"/>
              </a:rPr>
              <a:t>서 다른 어떤 서비스들이 마이크로서비스를 검색하기 위해서 사용되는 개념</a:t>
            </a:r>
            <a:br>
              <a:rPr lang="ko-KR" sz="1600">
                <a:solidFill>
                  <a:srgbClr val="5C5C5C"/>
                </a:solidFill>
                <a:latin typeface="Do Hyeon"/>
                <a:ea typeface="Do Hyeon"/>
                <a:cs typeface="Do Hyeon"/>
                <a:sym typeface="Do Hyeon"/>
              </a:rPr>
            </a:br>
            <a:endParaRPr sz="1600">
              <a:solidFill>
                <a:srgbClr val="5C5C5C"/>
              </a:solidFill>
              <a:latin typeface="Do Hyeon"/>
              <a:ea typeface="Do Hyeon"/>
              <a:cs typeface="Do Hyeon"/>
              <a:sym typeface="Do Hyeon"/>
            </a:endParaRPr>
          </a:p>
          <a:p>
            <a:pPr indent="-368300" lvl="0" marL="457200" rtl="0" algn="l">
              <a:lnSpc>
                <a:spcPct val="115000"/>
              </a:lnSpc>
              <a:spcBef>
                <a:spcPts val="0"/>
              </a:spcBef>
              <a:spcAft>
                <a:spcPts val="0"/>
              </a:spcAft>
              <a:buClr>
                <a:srgbClr val="5C5C5C"/>
              </a:buClr>
              <a:buSzPts val="2200"/>
              <a:buFont typeface="Do Hyeon"/>
              <a:buChar char="-"/>
            </a:pPr>
            <a:r>
              <a:rPr lang="ko-KR" sz="1600">
                <a:solidFill>
                  <a:srgbClr val="5C5C5C"/>
                </a:solidFill>
                <a:latin typeface="Do Hyeon"/>
                <a:ea typeface="Do Hyeon"/>
                <a:cs typeface="Do Hyeon"/>
                <a:sym typeface="Do Hyeon"/>
              </a:rPr>
              <a:t>어떤 서비스가 어떤 위치에 있는지 등록하고 있는 정보가 Service Registry</a:t>
            </a:r>
            <a:endParaRPr sz="1600">
              <a:solidFill>
                <a:srgbClr val="5C5C5C"/>
              </a:solidFill>
              <a:latin typeface="Do Hyeon"/>
              <a:ea typeface="Do Hyeon"/>
              <a:cs typeface="Do Hyeon"/>
              <a:sym typeface="Do Hyeon"/>
            </a:endParaRPr>
          </a:p>
        </p:txBody>
      </p:sp>
      <p:sp>
        <p:nvSpPr>
          <p:cNvPr id="158" name="Google Shape;158;g2bf2760eda4_1_9"/>
          <p:cNvSpPr txBox="1"/>
          <p:nvPr/>
        </p:nvSpPr>
        <p:spPr>
          <a:xfrm>
            <a:off x="6001400" y="1916125"/>
            <a:ext cx="5350500" cy="47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2400">
                <a:solidFill>
                  <a:schemeClr val="dk1"/>
                </a:solidFill>
                <a:latin typeface="Do Hyeon"/>
                <a:ea typeface="Do Hyeon"/>
                <a:cs typeface="Do Hyeon"/>
                <a:sym typeface="Do Hyeon"/>
              </a:rPr>
              <a:t>Service Discovery를 구현하는 방법</a:t>
            </a:r>
            <a:endParaRPr sz="2400">
              <a:solidFill>
                <a:schemeClr val="dk1"/>
              </a:solidFill>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t/>
            </a:r>
            <a:endParaRPr sz="1700">
              <a:solidFill>
                <a:schemeClr val="dk1"/>
              </a:solidFill>
              <a:latin typeface="Do Hyeon"/>
              <a:ea typeface="Do Hyeon"/>
              <a:cs typeface="Do Hyeon"/>
              <a:sym typeface="Do Hyeon"/>
            </a:endParaRPr>
          </a:p>
          <a:p>
            <a:pPr indent="-330200" lvl="0" marL="457200" rtl="0" algn="l">
              <a:spcBef>
                <a:spcPts val="0"/>
              </a:spcBef>
              <a:spcAft>
                <a:spcPts val="0"/>
              </a:spcAft>
              <a:buClr>
                <a:srgbClr val="5C5C5C"/>
              </a:buClr>
              <a:buSzPts val="1600"/>
              <a:buFont typeface="Do Hyeon"/>
              <a:buChar char="-"/>
            </a:pPr>
            <a:r>
              <a:rPr lang="ko-KR" sz="1600">
                <a:solidFill>
                  <a:srgbClr val="5C5C5C"/>
                </a:solidFill>
                <a:highlight>
                  <a:srgbClr val="FFFFFF"/>
                </a:highlight>
                <a:latin typeface="Do Hyeon"/>
                <a:ea typeface="Do Hyeon"/>
                <a:cs typeface="Do Hyeon"/>
                <a:sym typeface="Do Hyeon"/>
              </a:rPr>
              <a:t>[Client Side Discovery]</a:t>
            </a:r>
            <a:endParaRPr sz="1600">
              <a:solidFill>
                <a:srgbClr val="5C5C5C"/>
              </a:solidFill>
              <a:highlight>
                <a:srgbClr val="FFFFFF"/>
              </a:highlight>
              <a:latin typeface="Do Hyeon"/>
              <a:ea typeface="Do Hyeon"/>
              <a:cs typeface="Do Hyeon"/>
              <a:sym typeface="Do Hyeon"/>
            </a:endParaRPr>
          </a:p>
          <a:p>
            <a:pPr indent="0" lvl="0" marL="457200" rtl="0" algn="l">
              <a:spcBef>
                <a:spcPts val="0"/>
              </a:spcBef>
              <a:spcAft>
                <a:spcPts val="0"/>
              </a:spcAft>
              <a:buNone/>
            </a:pPr>
            <a:r>
              <a:rPr lang="ko-KR" sz="1600">
                <a:solidFill>
                  <a:srgbClr val="5C5C5C"/>
                </a:solidFill>
                <a:highlight>
                  <a:srgbClr val="FFFFFF"/>
                </a:highlight>
                <a:latin typeface="Do Hyeon"/>
                <a:ea typeface="Do Hyeon"/>
                <a:cs typeface="Do Hyeon"/>
                <a:sym typeface="Do Hyeon"/>
              </a:rPr>
              <a:t>: 서비스 인스턴스의 네트워크 위치를 찾고 로드밸런싱하는 역할을 클라이언트가 담당하는 방식</a:t>
            </a:r>
            <a:endParaRPr sz="1600">
              <a:solidFill>
                <a:srgbClr val="5C5C5C"/>
              </a:solidFill>
              <a:highlight>
                <a:srgbClr val="FFFFFF"/>
              </a:highlight>
              <a:latin typeface="Do Hyeon"/>
              <a:ea typeface="Do Hyeon"/>
              <a:cs typeface="Do Hyeon"/>
              <a:sym typeface="Do Hyeon"/>
            </a:endParaRPr>
          </a:p>
          <a:p>
            <a:pPr indent="0" lvl="0" marL="457200" rtl="0" algn="l">
              <a:spcBef>
                <a:spcPts val="0"/>
              </a:spcBef>
              <a:spcAft>
                <a:spcPts val="0"/>
              </a:spcAft>
              <a:buNone/>
            </a:pPr>
            <a:br>
              <a:rPr lang="ko-KR" sz="1600">
                <a:solidFill>
                  <a:srgbClr val="5C5C5C"/>
                </a:solidFill>
                <a:highlight>
                  <a:srgbClr val="FFFFFF"/>
                </a:highlight>
                <a:latin typeface="Do Hyeon"/>
                <a:ea typeface="Do Hyeon"/>
                <a:cs typeface="Do Hyeon"/>
                <a:sym typeface="Do Hyeon"/>
              </a:rPr>
            </a:br>
            <a:r>
              <a:rPr lang="ko-KR" sz="1600">
                <a:solidFill>
                  <a:srgbClr val="5C5C5C"/>
                </a:solidFill>
                <a:highlight>
                  <a:srgbClr val="FFFFFF"/>
                </a:highlight>
                <a:latin typeface="Do Hyeon"/>
                <a:ea typeface="Do Hyeon"/>
                <a:cs typeface="Do Hyeon"/>
                <a:sym typeface="Do Hyeon"/>
              </a:rPr>
              <a:t>ex&gt; Netflix Eureka와 Ribbon 조합</a:t>
            </a:r>
            <a:br>
              <a:rPr lang="ko-KR" sz="1600">
                <a:solidFill>
                  <a:srgbClr val="5C5C5C"/>
                </a:solidFill>
                <a:highlight>
                  <a:srgbClr val="FFFFFF"/>
                </a:highlight>
                <a:latin typeface="Do Hyeon"/>
                <a:ea typeface="Do Hyeon"/>
                <a:cs typeface="Do Hyeon"/>
                <a:sym typeface="Do Hyeon"/>
              </a:rPr>
            </a:br>
            <a:endParaRPr sz="1600">
              <a:solidFill>
                <a:srgbClr val="5C5C5C"/>
              </a:solidFill>
              <a:highlight>
                <a:srgbClr val="FFFFFF"/>
              </a:highlight>
              <a:latin typeface="Do Hyeon"/>
              <a:ea typeface="Do Hyeon"/>
              <a:cs typeface="Do Hyeon"/>
              <a:sym typeface="Do Hyeon"/>
            </a:endParaRPr>
          </a:p>
          <a:p>
            <a:pPr indent="-330200" lvl="0" marL="457200" rtl="0" algn="l">
              <a:spcBef>
                <a:spcPts val="0"/>
              </a:spcBef>
              <a:spcAft>
                <a:spcPts val="0"/>
              </a:spcAft>
              <a:buClr>
                <a:srgbClr val="5C5C5C"/>
              </a:buClr>
              <a:buSzPts val="1600"/>
              <a:buFont typeface="Do Hyeon"/>
              <a:buChar char="-"/>
            </a:pPr>
            <a:r>
              <a:rPr lang="ko-KR" sz="1600">
                <a:solidFill>
                  <a:srgbClr val="5C5C5C"/>
                </a:solidFill>
                <a:highlight>
                  <a:srgbClr val="FFFFFF"/>
                </a:highlight>
                <a:latin typeface="Do Hyeon"/>
                <a:ea typeface="Do Hyeon"/>
                <a:cs typeface="Do Hyeon"/>
                <a:sym typeface="Do Hyeon"/>
              </a:rPr>
              <a:t>[Server Side Discovery]</a:t>
            </a:r>
            <a:endParaRPr sz="1600">
              <a:solidFill>
                <a:srgbClr val="5C5C5C"/>
              </a:solidFill>
              <a:highlight>
                <a:srgbClr val="FFFFFF"/>
              </a:highlight>
              <a:latin typeface="Do Hyeon"/>
              <a:ea typeface="Do Hyeon"/>
              <a:cs typeface="Do Hyeon"/>
              <a:sym typeface="Do Hyeon"/>
            </a:endParaRPr>
          </a:p>
          <a:p>
            <a:pPr indent="0" lvl="0" marL="0" rtl="0" algn="l">
              <a:spcBef>
                <a:spcPts val="0"/>
              </a:spcBef>
              <a:spcAft>
                <a:spcPts val="0"/>
              </a:spcAft>
              <a:buNone/>
            </a:pPr>
            <a:r>
              <a:rPr lang="ko-KR" sz="1600">
                <a:solidFill>
                  <a:srgbClr val="5C5C5C"/>
                </a:solidFill>
                <a:highlight>
                  <a:srgbClr val="FFFFFF"/>
                </a:highlight>
                <a:latin typeface="Do Hyeon"/>
                <a:ea typeface="Do Hyeon"/>
                <a:cs typeface="Do Hyeon"/>
                <a:sym typeface="Do Hyeon"/>
              </a:rPr>
              <a:t>	: 서버 쪽에서 디스커버리 로직을 구현한 방식</a:t>
            </a:r>
            <a:br>
              <a:rPr lang="ko-KR" sz="1600">
                <a:solidFill>
                  <a:srgbClr val="5C5C5C"/>
                </a:solidFill>
                <a:highlight>
                  <a:srgbClr val="FFFFFF"/>
                </a:highlight>
                <a:latin typeface="Do Hyeon"/>
                <a:ea typeface="Do Hyeon"/>
                <a:cs typeface="Do Hyeon"/>
                <a:sym typeface="Do Hyeon"/>
              </a:rPr>
            </a:br>
            <a:endParaRPr sz="1600">
              <a:solidFill>
                <a:srgbClr val="5C5C5C"/>
              </a:solidFill>
              <a:highlight>
                <a:srgbClr val="FFFFFF"/>
              </a:highlight>
              <a:latin typeface="Do Hyeon"/>
              <a:ea typeface="Do Hyeon"/>
              <a:cs typeface="Do Hyeon"/>
              <a:sym typeface="Do Hyeon"/>
            </a:endParaRPr>
          </a:p>
          <a:p>
            <a:pPr indent="0" lvl="0" marL="0" rtl="0" algn="l">
              <a:spcBef>
                <a:spcPts val="0"/>
              </a:spcBef>
              <a:spcAft>
                <a:spcPts val="0"/>
              </a:spcAft>
              <a:buNone/>
            </a:pPr>
            <a:r>
              <a:rPr lang="ko-KR" sz="1600">
                <a:solidFill>
                  <a:srgbClr val="5C5C5C"/>
                </a:solidFill>
                <a:highlight>
                  <a:srgbClr val="FFFFFF"/>
                </a:highlight>
                <a:latin typeface="Do Hyeon"/>
                <a:ea typeface="Do Hyeon"/>
                <a:cs typeface="Do Hyeon"/>
                <a:sym typeface="Do Hyeon"/>
              </a:rPr>
              <a:t>	ex)  	-쿠버네티스 배포환경</a:t>
            </a:r>
            <a:br>
              <a:rPr lang="ko-KR" sz="1600">
                <a:solidFill>
                  <a:srgbClr val="5C5C5C"/>
                </a:solidFill>
                <a:highlight>
                  <a:srgbClr val="FFFFFF"/>
                </a:highlight>
                <a:latin typeface="Do Hyeon"/>
                <a:ea typeface="Do Hyeon"/>
                <a:cs typeface="Do Hyeon"/>
                <a:sym typeface="Do Hyeon"/>
              </a:rPr>
            </a:br>
            <a:r>
              <a:rPr lang="ko-KR" sz="1600">
                <a:solidFill>
                  <a:srgbClr val="5C5C5C"/>
                </a:solidFill>
                <a:highlight>
                  <a:srgbClr val="FFFFFF"/>
                </a:highlight>
                <a:latin typeface="Do Hyeon"/>
                <a:ea typeface="Do Hyeon"/>
                <a:cs typeface="Do Hyeon"/>
                <a:sym typeface="Do Hyeon"/>
              </a:rPr>
              <a:t>		aws ELB, kube-dns, kubernetes proxy</a:t>
            </a:r>
            <a:endParaRPr sz="1600">
              <a:solidFill>
                <a:srgbClr val="5C5C5C"/>
              </a:solidFill>
              <a:highlight>
                <a:srgbClr val="FFFFFF"/>
              </a:highlight>
              <a:latin typeface="Do Hyeon"/>
              <a:ea typeface="Do Hyeon"/>
              <a:cs typeface="Do Hyeon"/>
              <a:sym typeface="Do Hyeon"/>
            </a:endParaRPr>
          </a:p>
          <a:p>
            <a:pPr indent="457200" lvl="0" marL="457200" rtl="0" algn="l">
              <a:spcBef>
                <a:spcPts val="0"/>
              </a:spcBef>
              <a:spcAft>
                <a:spcPts val="0"/>
              </a:spcAft>
              <a:buNone/>
            </a:pPr>
            <a:r>
              <a:t/>
            </a:r>
            <a:endParaRPr sz="1600">
              <a:solidFill>
                <a:schemeClr val="dk1"/>
              </a:solidFill>
              <a:highlight>
                <a:srgbClr val="FFFFFF"/>
              </a:highlight>
              <a:latin typeface="Do Hyeon"/>
              <a:ea typeface="Do Hyeon"/>
              <a:cs typeface="Do Hyeon"/>
              <a:sym typeface="Do Hye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bf2760eda4_1_87"/>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Service Discovery</a:t>
            </a:r>
            <a:endParaRPr>
              <a:latin typeface="Do Hyeon"/>
              <a:ea typeface="Do Hyeon"/>
              <a:cs typeface="Do Hyeon"/>
              <a:sym typeface="Do Hyeon"/>
            </a:endParaRPr>
          </a:p>
        </p:txBody>
      </p:sp>
      <p:sp>
        <p:nvSpPr>
          <p:cNvPr id="164" name="Google Shape;164;g2bf2760eda4_1_87"/>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1</a:t>
            </a:r>
            <a:endParaRPr>
              <a:latin typeface="Do Hyeon"/>
              <a:ea typeface="Do Hyeon"/>
              <a:cs typeface="Do Hyeon"/>
              <a:sym typeface="Do Hyeon"/>
            </a:endParaRPr>
          </a:p>
        </p:txBody>
      </p:sp>
      <p:sp>
        <p:nvSpPr>
          <p:cNvPr id="165" name="Google Shape;165;g2bf2760eda4_1_87"/>
          <p:cNvSpPr txBox="1"/>
          <p:nvPr>
            <p:ph idx="2" type="body"/>
          </p:nvPr>
        </p:nvSpPr>
        <p:spPr>
          <a:xfrm>
            <a:off x="2390126" y="1268875"/>
            <a:ext cx="7061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Client Side Discovery vs Server Side Discovery</a:t>
            </a:r>
            <a:endParaRPr/>
          </a:p>
        </p:txBody>
      </p:sp>
      <p:sp>
        <p:nvSpPr>
          <p:cNvPr id="166" name="Google Shape;166;g2bf2760eda4_1_87"/>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a:t>
            </a:r>
            <a:r>
              <a:rPr lang="ko-KR">
                <a:latin typeface="Do Hyeon"/>
                <a:ea typeface="Do Hyeon"/>
                <a:cs typeface="Do Hyeon"/>
                <a:sym typeface="Do Hyeon"/>
              </a:rPr>
              <a:t>간 발표</a:t>
            </a:r>
            <a:endParaRPr>
              <a:latin typeface="Do Hyeon"/>
              <a:ea typeface="Do Hyeon"/>
              <a:cs typeface="Do Hyeon"/>
              <a:sym typeface="Do Hyeon"/>
            </a:endParaRPr>
          </a:p>
        </p:txBody>
      </p:sp>
      <p:grpSp>
        <p:nvGrpSpPr>
          <p:cNvPr id="167" name="Google Shape;167;g2bf2760eda4_1_87"/>
          <p:cNvGrpSpPr/>
          <p:nvPr/>
        </p:nvGrpSpPr>
        <p:grpSpPr>
          <a:xfrm>
            <a:off x="443025" y="1916113"/>
            <a:ext cx="11306522" cy="4249801"/>
            <a:chOff x="2747991" y="1665288"/>
            <a:chExt cx="8566845" cy="4249801"/>
          </a:xfrm>
        </p:grpSpPr>
        <p:grpSp>
          <p:nvGrpSpPr>
            <p:cNvPr id="168" name="Google Shape;168;g2bf2760eda4_1_87"/>
            <p:cNvGrpSpPr/>
            <p:nvPr/>
          </p:nvGrpSpPr>
          <p:grpSpPr>
            <a:xfrm>
              <a:off x="2747991" y="1665288"/>
              <a:ext cx="4234171" cy="4249801"/>
              <a:chOff x="2747963" y="1881188"/>
              <a:chExt cx="2861700" cy="4249801"/>
            </a:xfrm>
          </p:grpSpPr>
          <p:sp>
            <p:nvSpPr>
              <p:cNvPr id="169" name="Google Shape;169;g2bf2760eda4_1_87"/>
              <p:cNvSpPr/>
              <p:nvPr/>
            </p:nvSpPr>
            <p:spPr>
              <a:xfrm>
                <a:off x="2747963" y="2205189"/>
                <a:ext cx="2861700" cy="3925800"/>
              </a:xfrm>
              <a:prstGeom prst="rect">
                <a:avLst/>
              </a:prstGeom>
              <a:solidFill>
                <a:schemeClr val="lt1"/>
              </a:solidFill>
              <a:ln cap="flat" cmpd="sng" w="9525">
                <a:solidFill>
                  <a:srgbClr val="757D92"/>
                </a:solidFill>
                <a:prstDash val="solid"/>
                <a:miter lim="800000"/>
                <a:headEnd len="sm" w="sm" type="none"/>
                <a:tailEnd len="sm" w="sm" type="none"/>
              </a:ln>
            </p:spPr>
            <p:txBody>
              <a:bodyPr anchorCtr="0" anchor="t" bIns="0" lIns="108000" spcFirstLastPara="1" rIns="0" wrap="square" tIns="108000">
                <a:noAutofit/>
              </a:bodyPr>
              <a:lstStyle/>
              <a:p>
                <a:pPr indent="0" lvl="0" marL="457200" marR="0" rtl="0" algn="l">
                  <a:lnSpc>
                    <a:spcPct val="100000"/>
                  </a:lnSpc>
                  <a:spcBef>
                    <a:spcPts val="2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 name="Google Shape;170;g2bf2760eda4_1_87"/>
              <p:cNvSpPr/>
              <p:nvPr/>
            </p:nvSpPr>
            <p:spPr>
              <a:xfrm>
                <a:off x="2747963" y="1881188"/>
                <a:ext cx="2861700" cy="324000"/>
              </a:xfrm>
              <a:prstGeom prst="rect">
                <a:avLst/>
              </a:prstGeom>
              <a:solidFill>
                <a:schemeClr val="accent1"/>
              </a:solidFill>
              <a:ln cap="flat" cmpd="sng" w="9525">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lang="ko-KR" sz="1300">
                    <a:solidFill>
                      <a:schemeClr val="lt1"/>
                    </a:solidFill>
                    <a:latin typeface="Do Hyeon"/>
                    <a:ea typeface="Do Hyeon"/>
                    <a:cs typeface="Do Hyeon"/>
                    <a:sym typeface="Do Hyeon"/>
                  </a:rPr>
                  <a:t>Client Side Discovery</a:t>
                </a:r>
                <a:endParaRPr i="0" sz="1400" u="none" cap="none" strike="noStrike">
                  <a:solidFill>
                    <a:srgbClr val="000000"/>
                  </a:solidFill>
                  <a:latin typeface="Do Hyeon"/>
                  <a:ea typeface="Do Hyeon"/>
                  <a:cs typeface="Do Hyeon"/>
                  <a:sym typeface="Do Hyeon"/>
                </a:endParaRPr>
              </a:p>
            </p:txBody>
          </p:sp>
        </p:grpSp>
        <p:grpSp>
          <p:nvGrpSpPr>
            <p:cNvPr id="171" name="Google Shape;171;g2bf2760eda4_1_87"/>
            <p:cNvGrpSpPr/>
            <p:nvPr/>
          </p:nvGrpSpPr>
          <p:grpSpPr>
            <a:xfrm>
              <a:off x="7080665" y="1665288"/>
              <a:ext cx="4234171" cy="4249801"/>
              <a:chOff x="2710771" y="1881188"/>
              <a:chExt cx="2861700" cy="4249801"/>
            </a:xfrm>
          </p:grpSpPr>
          <p:sp>
            <p:nvSpPr>
              <p:cNvPr id="172" name="Google Shape;172;g2bf2760eda4_1_87"/>
              <p:cNvSpPr/>
              <p:nvPr/>
            </p:nvSpPr>
            <p:spPr>
              <a:xfrm>
                <a:off x="2710771" y="2205189"/>
                <a:ext cx="2861700" cy="3925800"/>
              </a:xfrm>
              <a:prstGeom prst="rect">
                <a:avLst/>
              </a:prstGeom>
              <a:solidFill>
                <a:schemeClr val="lt1"/>
              </a:solidFill>
              <a:ln cap="flat" cmpd="sng" w="9525">
                <a:solidFill>
                  <a:srgbClr val="757D92"/>
                </a:solidFill>
                <a:prstDash val="solid"/>
                <a:miter lim="800000"/>
                <a:headEnd len="sm" w="sm" type="none"/>
                <a:tailEnd len="sm" w="sm" type="none"/>
              </a:ln>
            </p:spPr>
            <p:txBody>
              <a:bodyPr anchorCtr="0" anchor="t" bIns="0" lIns="108000" spcFirstLastPara="1" rIns="0" wrap="square" tIns="1080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 name="Google Shape;173;g2bf2760eda4_1_87"/>
              <p:cNvSpPr/>
              <p:nvPr/>
            </p:nvSpPr>
            <p:spPr>
              <a:xfrm>
                <a:off x="2710771" y="1881188"/>
                <a:ext cx="2861700" cy="324000"/>
              </a:xfrm>
              <a:prstGeom prst="rect">
                <a:avLst/>
              </a:prstGeom>
              <a:solidFill>
                <a:schemeClr val="accent1"/>
              </a:solidFill>
              <a:ln cap="flat" cmpd="sng" w="9525">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lang="ko-KR" sz="1300">
                    <a:solidFill>
                      <a:schemeClr val="lt1"/>
                    </a:solidFill>
                    <a:latin typeface="Do Hyeon"/>
                    <a:ea typeface="Do Hyeon"/>
                    <a:cs typeface="Do Hyeon"/>
                    <a:sym typeface="Do Hyeon"/>
                  </a:rPr>
                  <a:t>Server Side Discovery</a:t>
                </a:r>
                <a:endParaRPr i="0" sz="1400" u="none" cap="none" strike="noStrike">
                  <a:solidFill>
                    <a:srgbClr val="000000"/>
                  </a:solidFill>
                  <a:latin typeface="Do Hyeon"/>
                  <a:ea typeface="Do Hyeon"/>
                  <a:cs typeface="Do Hyeon"/>
                  <a:sym typeface="Do Hyeon"/>
                </a:endParaRPr>
              </a:p>
            </p:txBody>
          </p:sp>
        </p:grpSp>
      </p:grpSp>
      <p:pic>
        <p:nvPicPr>
          <p:cNvPr id="174" name="Google Shape;174;g2bf2760eda4_1_87"/>
          <p:cNvPicPr preferRelativeResize="0"/>
          <p:nvPr/>
        </p:nvPicPr>
        <p:blipFill>
          <a:blip r:embed="rId3">
            <a:alphaModFix/>
          </a:blip>
          <a:stretch>
            <a:fillRect/>
          </a:stretch>
        </p:blipFill>
        <p:spPr>
          <a:xfrm>
            <a:off x="1198650" y="2424875"/>
            <a:ext cx="3802475" cy="3591423"/>
          </a:xfrm>
          <a:prstGeom prst="rect">
            <a:avLst/>
          </a:prstGeom>
          <a:noFill/>
          <a:ln cap="flat" cmpd="sng" w="9525">
            <a:solidFill>
              <a:srgbClr val="757D92"/>
            </a:solidFill>
            <a:prstDash val="solid"/>
            <a:miter lim="8000"/>
            <a:headEnd len="sm" w="sm" type="none"/>
            <a:tailEnd len="sm" w="sm" type="none"/>
          </a:ln>
        </p:spPr>
      </p:pic>
      <p:pic>
        <p:nvPicPr>
          <p:cNvPr id="175" name="Google Shape;175;g2bf2760eda4_1_87"/>
          <p:cNvPicPr preferRelativeResize="0"/>
          <p:nvPr/>
        </p:nvPicPr>
        <p:blipFill>
          <a:blip r:embed="rId4">
            <a:alphaModFix/>
          </a:blip>
          <a:stretch>
            <a:fillRect/>
          </a:stretch>
        </p:blipFill>
        <p:spPr>
          <a:xfrm>
            <a:off x="6185162" y="2424875"/>
            <a:ext cx="5388415" cy="3591425"/>
          </a:xfrm>
          <a:prstGeom prst="rect">
            <a:avLst/>
          </a:prstGeom>
          <a:noFill/>
          <a:ln cap="flat" cmpd="sng" w="9525">
            <a:solidFill>
              <a:srgbClr val="757D92"/>
            </a:solidFill>
            <a:prstDash val="solid"/>
            <a:miter lim="8000"/>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bf2760eda4_1_62"/>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Spring Eureka Server + Spring Cloud Gateway </a:t>
            </a:r>
            <a:endParaRPr>
              <a:latin typeface="Do Hyeon"/>
              <a:ea typeface="Do Hyeon"/>
              <a:cs typeface="Do Hyeon"/>
              <a:sym typeface="Do Hyeon"/>
            </a:endParaRPr>
          </a:p>
        </p:txBody>
      </p:sp>
      <p:sp>
        <p:nvSpPr>
          <p:cNvPr id="181" name="Google Shape;181;g2bf2760eda4_1_62"/>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2</a:t>
            </a:r>
            <a:endParaRPr>
              <a:latin typeface="Do Hyeon"/>
              <a:ea typeface="Do Hyeon"/>
              <a:cs typeface="Do Hyeon"/>
              <a:sym typeface="Do Hyeon"/>
            </a:endParaRPr>
          </a:p>
        </p:txBody>
      </p:sp>
      <p:sp>
        <p:nvSpPr>
          <p:cNvPr id="182" name="Google Shape;182;g2bf2760eda4_1_62"/>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b="0" lang="ko-KR">
                <a:solidFill>
                  <a:schemeClr val="dk1"/>
                </a:solidFill>
              </a:rPr>
              <a:t>Service Mesh = Service Discovery + Service Router + API + LoadBalancer</a:t>
            </a:r>
            <a:endParaRPr/>
          </a:p>
        </p:txBody>
      </p:sp>
      <p:sp>
        <p:nvSpPr>
          <p:cNvPr id="183" name="Google Shape;183;g2bf2760eda4_1_62"/>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a:t>
            </a:r>
            <a:r>
              <a:rPr lang="ko-KR">
                <a:latin typeface="Do Hyeon"/>
                <a:ea typeface="Do Hyeon"/>
                <a:cs typeface="Do Hyeon"/>
                <a:sym typeface="Do Hyeon"/>
              </a:rPr>
              <a:t>간 발표</a:t>
            </a:r>
            <a:endParaRPr>
              <a:latin typeface="Do Hyeon"/>
              <a:ea typeface="Do Hyeon"/>
              <a:cs typeface="Do Hyeon"/>
              <a:sym typeface="Do Hyeon"/>
            </a:endParaRPr>
          </a:p>
        </p:txBody>
      </p:sp>
      <p:sp>
        <p:nvSpPr>
          <p:cNvPr id="184" name="Google Shape;184;g2bf2760eda4_1_62"/>
          <p:cNvSpPr txBox="1"/>
          <p:nvPr/>
        </p:nvSpPr>
        <p:spPr>
          <a:xfrm>
            <a:off x="690825" y="1916125"/>
            <a:ext cx="11058300" cy="43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800">
                <a:solidFill>
                  <a:schemeClr val="dk1"/>
                </a:solidFill>
                <a:latin typeface="Do Hyeon"/>
                <a:ea typeface="Do Hyeon"/>
                <a:cs typeface="Do Hyeon"/>
                <a:sym typeface="Do Hyeon"/>
              </a:rPr>
              <a:t>Spring Cloud Ribbon : Client Side Load Balancer</a:t>
            </a:r>
            <a:endParaRPr sz="1800">
              <a:solidFill>
                <a:schemeClr val="dk1"/>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Functional API(함수형 API)와 호환이 되지 않는다. =&gt; 비동기가 잘 처리가 되지 않는다.</a:t>
            </a:r>
            <a:endParaRPr>
              <a:solidFill>
                <a:srgbClr val="5C5C5C"/>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sz="1800">
                <a:solidFill>
                  <a:schemeClr val="dk1"/>
                </a:solidFill>
                <a:latin typeface="Do Hyeon"/>
                <a:ea typeface="Do Hyeon"/>
                <a:cs typeface="Do Hyeon"/>
                <a:sym typeface="Do Hyeon"/>
              </a:rPr>
              <a:t>Netflix Zuul</a:t>
            </a:r>
            <a:endParaRPr sz="1800">
              <a:solidFill>
                <a:schemeClr val="dk1"/>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API Gateway 역할</a:t>
            </a:r>
            <a:endParaRPr>
              <a:solidFill>
                <a:srgbClr val="5C5C5C"/>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Spring Boot 2.4에서 maintenance 상태 -&gt; 더 이상 사용할 수 없음</a:t>
            </a:r>
            <a:endParaRPr>
              <a:solidFill>
                <a:srgbClr val="5C5C5C"/>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0" lvl="0" marL="0" rtl="0" algn="l">
              <a:spcBef>
                <a:spcPts val="0"/>
              </a:spcBef>
              <a:spcAft>
                <a:spcPts val="0"/>
              </a:spcAft>
              <a:buNone/>
            </a:pPr>
            <a:r>
              <a:rPr lang="ko-KR" sz="2000">
                <a:solidFill>
                  <a:schemeClr val="dk1"/>
                </a:solidFill>
                <a:highlight>
                  <a:srgbClr val="FFE599"/>
                </a:highlight>
                <a:latin typeface="Do Hyeon"/>
                <a:ea typeface="Do Hyeon"/>
                <a:cs typeface="Do Hyeon"/>
                <a:sym typeface="Do Hyeon"/>
              </a:rPr>
              <a:t>=&gt; Spring Cloud Gateway가 API Gateway Service의 기능을 모두 할 수 있음</a:t>
            </a:r>
            <a:endParaRPr sz="2000">
              <a:solidFill>
                <a:schemeClr val="dk1"/>
              </a:solidFill>
              <a:highlight>
                <a:srgbClr val="FFE599"/>
              </a:highlight>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스프링에서 자체적으로 만든 API Gateway</a:t>
            </a:r>
            <a:endParaRPr>
              <a:solidFill>
                <a:srgbClr val="5C5C5C"/>
              </a:solidFill>
              <a:latin typeface="Do Hyeon"/>
              <a:ea typeface="Do Hyeon"/>
              <a:cs typeface="Do Hyeon"/>
              <a:sym typeface="Do Hyeon"/>
            </a:endParaRPr>
          </a:p>
          <a:p>
            <a:pPr indent="-317500" lvl="0" marL="457200" rtl="0" algn="l">
              <a:spcBef>
                <a:spcPts val="0"/>
              </a:spcBef>
              <a:spcAft>
                <a:spcPts val="0"/>
              </a:spcAft>
              <a:buClr>
                <a:srgbClr val="5C5C5C"/>
              </a:buClr>
              <a:buSzPts val="1400"/>
              <a:buFont typeface="Do Hyeon"/>
              <a:buChar char="-"/>
            </a:pPr>
            <a:r>
              <a:rPr lang="ko-KR">
                <a:solidFill>
                  <a:srgbClr val="5C5C5C"/>
                </a:solidFill>
                <a:latin typeface="Do Hyeon"/>
                <a:ea typeface="Do Hyeon"/>
                <a:cs typeface="Do Hyeon"/>
                <a:sym typeface="Do Hyeon"/>
              </a:rPr>
              <a:t>비동기 처리가 가능</a:t>
            </a:r>
            <a:endParaRPr>
              <a:solidFill>
                <a:srgbClr val="5C5C5C"/>
              </a:solidFill>
              <a:latin typeface="Do Hyeon"/>
              <a:ea typeface="Do Hyeon"/>
              <a:cs typeface="Do Hyeon"/>
              <a:sym typeface="Do Hyeon"/>
            </a:endParaRPr>
          </a:p>
          <a:p>
            <a:pPr indent="0" lvl="0" marL="0" rtl="0" algn="l">
              <a:spcBef>
                <a:spcPts val="0"/>
              </a:spcBef>
              <a:spcAft>
                <a:spcPts val="0"/>
              </a:spcAft>
              <a:buNone/>
            </a:pPr>
            <a:r>
              <a:t/>
            </a:r>
            <a:endParaRPr>
              <a:solidFill>
                <a:schemeClr val="dk1"/>
              </a:solidFill>
              <a:latin typeface="Do Hyeon"/>
              <a:ea typeface="Do Hyeon"/>
              <a:cs typeface="Do Hyeon"/>
              <a:sym typeface="Do Hyeo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bf2760eda4_1_111"/>
          <p:cNvSpPr txBox="1"/>
          <p:nvPr>
            <p:ph type="title"/>
          </p:nvPr>
        </p:nvSpPr>
        <p:spPr>
          <a:xfrm>
            <a:off x="942273" y="561557"/>
            <a:ext cx="6795000" cy="3693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chemeClr val="dk1"/>
              </a:buClr>
              <a:buSzPts val="2400"/>
              <a:buFont typeface="Arial"/>
              <a:buNone/>
            </a:pPr>
            <a:r>
              <a:rPr lang="ko-KR">
                <a:latin typeface="Do Hyeon"/>
                <a:ea typeface="Do Hyeon"/>
                <a:cs typeface="Do Hyeon"/>
                <a:sym typeface="Do Hyeon"/>
              </a:rPr>
              <a:t>Spring Eureka Server + Spring Cloud Gateway</a:t>
            </a:r>
            <a:endParaRPr>
              <a:latin typeface="Do Hyeon"/>
              <a:ea typeface="Do Hyeon"/>
              <a:cs typeface="Do Hyeon"/>
              <a:sym typeface="Do Hyeon"/>
            </a:endParaRPr>
          </a:p>
        </p:txBody>
      </p:sp>
      <p:sp>
        <p:nvSpPr>
          <p:cNvPr id="190" name="Google Shape;190;g2bf2760eda4_1_111"/>
          <p:cNvSpPr txBox="1"/>
          <p:nvPr>
            <p:ph idx="1" type="body"/>
          </p:nvPr>
        </p:nvSpPr>
        <p:spPr>
          <a:xfrm>
            <a:off x="442915" y="552646"/>
            <a:ext cx="387300" cy="387300"/>
          </a:xfrm>
          <a:prstGeom prst="rect">
            <a:avLst/>
          </a:prstGeom>
          <a:no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Clr>
                <a:srgbClr val="004ABF"/>
              </a:buClr>
              <a:buSzPts val="2200"/>
              <a:buNone/>
            </a:pPr>
            <a:r>
              <a:rPr lang="ko-KR">
                <a:latin typeface="Do Hyeon"/>
                <a:ea typeface="Do Hyeon"/>
                <a:cs typeface="Do Hyeon"/>
                <a:sym typeface="Do Hyeon"/>
              </a:rPr>
              <a:t>2</a:t>
            </a:r>
            <a:endParaRPr>
              <a:latin typeface="Do Hyeon"/>
              <a:ea typeface="Do Hyeon"/>
              <a:cs typeface="Do Hyeon"/>
              <a:sym typeface="Do Hyeon"/>
            </a:endParaRPr>
          </a:p>
        </p:txBody>
      </p:sp>
      <p:sp>
        <p:nvSpPr>
          <p:cNvPr id="191" name="Google Shape;191;g2bf2760eda4_1_111"/>
          <p:cNvSpPr txBox="1"/>
          <p:nvPr>
            <p:ph idx="2" type="body"/>
          </p:nvPr>
        </p:nvSpPr>
        <p:spPr>
          <a:xfrm>
            <a:off x="1018527" y="1268875"/>
            <a:ext cx="9872700" cy="246300"/>
          </a:xfrm>
          <a:prstGeom prst="rect">
            <a:avLst/>
          </a:prstGeom>
          <a:noFill/>
          <a:ln>
            <a:noFill/>
          </a:ln>
        </p:spPr>
        <p:txBody>
          <a:bodyPr anchorCtr="0" anchor="ctr" bIns="0" lIns="0" spcFirstLastPara="1" rIns="0" wrap="square" tIns="0">
            <a:spAutoFit/>
          </a:bodyPr>
          <a:lstStyle/>
          <a:p>
            <a:pPr indent="0" lvl="0" marL="0" rtl="0" algn="ctr">
              <a:lnSpc>
                <a:spcPct val="110000"/>
              </a:lnSpc>
              <a:spcBef>
                <a:spcPts val="0"/>
              </a:spcBef>
              <a:spcAft>
                <a:spcPts val="0"/>
              </a:spcAft>
              <a:buClr>
                <a:srgbClr val="262626"/>
              </a:buClr>
              <a:buSzPts val="1600"/>
              <a:buNone/>
            </a:pPr>
            <a:r>
              <a:rPr lang="ko-KR"/>
              <a:t>아키텍처</a:t>
            </a:r>
            <a:endParaRPr/>
          </a:p>
        </p:txBody>
      </p:sp>
      <p:sp>
        <p:nvSpPr>
          <p:cNvPr id="192" name="Google Shape;192;g2bf2760eda4_1_111"/>
          <p:cNvSpPr txBox="1"/>
          <p:nvPr>
            <p:ph idx="3" type="body"/>
          </p:nvPr>
        </p:nvSpPr>
        <p:spPr>
          <a:xfrm>
            <a:off x="438679" y="299633"/>
            <a:ext cx="3927300" cy="184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757D92"/>
              </a:buClr>
              <a:buSzPts val="1200"/>
              <a:buNone/>
            </a:pPr>
            <a:r>
              <a:rPr lang="ko-KR">
                <a:latin typeface="Do Hyeon"/>
                <a:ea typeface="Do Hyeon"/>
                <a:cs typeface="Do Hyeon"/>
                <a:sym typeface="Do Hyeon"/>
              </a:rPr>
              <a:t>중간 발표</a:t>
            </a:r>
            <a:endParaRPr>
              <a:latin typeface="Do Hyeon"/>
              <a:ea typeface="Do Hyeon"/>
              <a:cs typeface="Do Hyeon"/>
              <a:sym typeface="Do Hyeon"/>
            </a:endParaRPr>
          </a:p>
        </p:txBody>
      </p:sp>
      <p:pic>
        <p:nvPicPr>
          <p:cNvPr id="193" name="Google Shape;193;g2bf2760eda4_1_111"/>
          <p:cNvPicPr preferRelativeResize="0"/>
          <p:nvPr/>
        </p:nvPicPr>
        <p:blipFill>
          <a:blip r:embed="rId3">
            <a:alphaModFix/>
          </a:blip>
          <a:stretch>
            <a:fillRect/>
          </a:stretch>
        </p:blipFill>
        <p:spPr>
          <a:xfrm>
            <a:off x="387950" y="1853200"/>
            <a:ext cx="11416098" cy="449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오케스트로 템플릿 B(2023)">
  <a:themeElements>
    <a:clrScheme name="표준컬러">
      <a:dk1>
        <a:srgbClr val="000000"/>
      </a:dk1>
      <a:lt1>
        <a:srgbClr val="FFFFFF"/>
      </a:lt1>
      <a:dk2>
        <a:srgbClr val="44546A"/>
      </a:dk2>
      <a:lt2>
        <a:srgbClr val="E7E6E6"/>
      </a:lt2>
      <a:accent1>
        <a:srgbClr val="1F2A68"/>
      </a:accent1>
      <a:accent2>
        <a:srgbClr val="0064FF"/>
      </a:accent2>
      <a:accent3>
        <a:srgbClr val="01AAFF"/>
      </a:accent3>
      <a:accent4>
        <a:srgbClr val="A8E818"/>
      </a:accent4>
      <a:accent5>
        <a:srgbClr val="EF5928"/>
      </a:accent5>
      <a:accent6>
        <a:srgbClr val="A7ACB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2022-08-08T08:26:04Z</dcterms:created>
  <dc:creator>EUN JI HONG</dc:creator>
</cp:coreProperties>
</file>